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0"/>
  </p:notesMasterIdLst>
  <p:sldIdLst>
    <p:sldId id="275" r:id="rId3"/>
    <p:sldId id="276" r:id="rId4"/>
    <p:sldId id="424" r:id="rId5"/>
    <p:sldId id="425" r:id="rId6"/>
    <p:sldId id="426" r:id="rId7"/>
    <p:sldId id="423" r:id="rId8"/>
    <p:sldId id="367" r:id="rId9"/>
    <p:sldId id="387" r:id="rId10"/>
    <p:sldId id="388" r:id="rId11"/>
    <p:sldId id="389" r:id="rId12"/>
    <p:sldId id="368" r:id="rId13"/>
    <p:sldId id="390" r:id="rId14"/>
    <p:sldId id="373" r:id="rId15"/>
    <p:sldId id="391" r:id="rId16"/>
    <p:sldId id="427" r:id="rId17"/>
    <p:sldId id="392" r:id="rId18"/>
    <p:sldId id="393" r:id="rId19"/>
    <p:sldId id="374" r:id="rId20"/>
    <p:sldId id="395" r:id="rId21"/>
    <p:sldId id="394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2" r:id="rId49"/>
  </p:sldIdLst>
  <p:sldSz cx="936148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ED7"/>
    <a:srgbClr val="A50021"/>
    <a:srgbClr val="FF66FF"/>
    <a:srgbClr val="CC3300"/>
    <a:srgbClr val="EBEBBD"/>
    <a:srgbClr val="073C8B"/>
    <a:srgbClr val="FFFFFF"/>
    <a:srgbClr val="FFFF99"/>
    <a:srgbClr val="9966FF"/>
    <a:srgbClr val="24A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58" y="102"/>
      </p:cViewPr>
      <p:guideLst>
        <p:guide orient="horz" pos="216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655F7-5B43-48DE-B90D-FF112E35D0D6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89025" y="685800"/>
            <a:ext cx="4679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AF584-D3C0-436B-BF5E-FEAE55BF1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61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E60CB-74DC-4AA3-9CCC-CD7D1385D20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2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3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1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84" y="914402"/>
            <a:ext cx="2106335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6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48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71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24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78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60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00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4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06" y="1859764"/>
            <a:ext cx="4137908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4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06" y="2514600"/>
            <a:ext cx="413790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51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18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413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43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05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4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18" y="6356357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32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730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632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82" y="914402"/>
            <a:ext cx="2106335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0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52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80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62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4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5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13" y="1859769"/>
            <a:ext cx="4137907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5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13" y="2514600"/>
            <a:ext cx="413790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8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7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0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59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6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20" y="6356362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37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8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80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80" y="6356362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62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62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9" y="202408"/>
            <a:ext cx="9398906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1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78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57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6" y="202408"/>
            <a:ext cx="9398905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35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547" y="1268763"/>
            <a:ext cx="7957265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Data Analytics</a:t>
            </a:r>
            <a:br>
              <a:rPr lang="en-US" dirty="0" smtClean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CS3203N)</a:t>
            </a:r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08410" y="2996952"/>
            <a:ext cx="8041518" cy="1752600"/>
          </a:xfrm>
          <a:prstGeom prst="rect">
            <a:avLst/>
          </a:prstGeom>
        </p:spPr>
        <p:txBody>
          <a:bodyPr vert="horz" lIns="0" rIns="18288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BD0D9"/>
              </a:buClr>
            </a:pPr>
            <a:r>
              <a:rPr lang="en-US" sz="2400" b="1" i="1" dirty="0" smtClean="0">
                <a:solidFill>
                  <a:srgbClr val="FFFF00"/>
                </a:solidFill>
              </a:rPr>
              <a:t>Lecture #12</a:t>
            </a:r>
          </a:p>
          <a:p>
            <a:pPr algn="l">
              <a:buClr>
                <a:srgbClr val="0BD0D9"/>
              </a:buClr>
            </a:pPr>
            <a:r>
              <a:rPr lang="en-US" sz="2800" b="1" dirty="0" smtClean="0">
                <a:solidFill>
                  <a:srgbClr val="FFFF00"/>
                </a:solidFill>
              </a:rPr>
              <a:t>Clustering Techniques: Similarity Measures</a:t>
            </a:r>
            <a:endParaRPr lang="en-IN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6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88" y="169208"/>
            <a:ext cx="8425339" cy="9151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Clustering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78" y="1402080"/>
            <a:ext cx="8501751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B5ED7"/>
                </a:solidFill>
                <a:cs typeface="Times New Roman" pitchFamily="18" charset="0"/>
              </a:rPr>
              <a:t>Example 12.1 : The task of clustering</a:t>
            </a:r>
          </a:p>
          <a:p>
            <a:pPr marL="0" indent="0">
              <a:buNone/>
            </a:pPr>
            <a:r>
              <a:rPr lang="en-US" sz="2000" dirty="0" smtClean="0">
                <a:cs typeface="Times New Roman" pitchFamily="18" charset="0"/>
              </a:rPr>
              <a:t>In order to elaborate the clustering task, consider the following dataset.</a:t>
            </a:r>
            <a:endParaRPr lang="en-US" sz="20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B5ED7"/>
                </a:solidFill>
                <a:cs typeface="Times New Roman" pitchFamily="18" charset="0"/>
              </a:rPr>
              <a:t>	</a:t>
            </a:r>
            <a:r>
              <a:rPr lang="en-US" sz="2000" b="1" dirty="0" smtClean="0">
                <a:solidFill>
                  <a:srgbClr val="0B5ED7"/>
                </a:solidFill>
                <a:cs typeface="Times New Roman" pitchFamily="18" charset="0"/>
              </a:rPr>
              <a:t>	          </a:t>
            </a:r>
            <a:r>
              <a:rPr lang="en-US" sz="1400" b="1" dirty="0" smtClean="0">
                <a:solidFill>
                  <a:srgbClr val="0B5ED7"/>
                </a:solidFill>
                <a:cs typeface="Times New Roman" pitchFamily="18" charset="0"/>
              </a:rPr>
              <a:t>Table 12.2: Life Insurance database</a:t>
            </a:r>
            <a:endParaRPr lang="en-US" sz="1400" dirty="0" smtClean="0"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With certain similarity or likeliness defined, we can classify the records to one or group of more attributes (and thus mapping being non-trivial).</a:t>
            </a:r>
            <a:endParaRPr lang="en-US" sz="2000" dirty="0">
              <a:solidFill>
                <a:srgbClr val="0B5ED7"/>
              </a:solidFill>
              <a:cs typeface="Times New Roman" pitchFamily="18" charset="0"/>
            </a:endParaRPr>
          </a:p>
          <a:p>
            <a:endParaRPr lang="en-US" sz="2000" dirty="0">
              <a:cs typeface="Times New Roman" pitchFamily="18" charset="0"/>
            </a:endParaRPr>
          </a:p>
          <a:p>
            <a:endParaRPr lang="en-US" sz="2000" dirty="0" smtClean="0">
              <a:cs typeface="Times New Roman" pitchFamily="18" charset="0"/>
            </a:endParaRPr>
          </a:p>
          <a:p>
            <a:pPr marL="393192" lvl="1" indent="0">
              <a:buNone/>
            </a:pPr>
            <a:endParaRPr lang="en-US" sz="800" dirty="0" smtClean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B5ED7"/>
                </a:solidFill>
                <a:cs typeface="Times New Roman" pitchFamily="18" charset="0"/>
              </a:rPr>
              <a:t> </a:t>
            </a:r>
            <a:endParaRPr lang="en-US" sz="300" b="1" dirty="0" smtClean="0">
              <a:solidFill>
                <a:srgbClr val="0B5ED7"/>
              </a:solidFill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609469"/>
              </p:ext>
            </p:extLst>
          </p:nvPr>
        </p:nvGraphicFramePr>
        <p:xfrm>
          <a:off x="2080260" y="2519394"/>
          <a:ext cx="4755833" cy="265357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</a:rPr>
                        <a:t>Martial Status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</a:rPr>
                        <a:t>Age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</a:rPr>
                        <a:t>Income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</a:rPr>
                        <a:t>Education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</a:rPr>
                        <a:t>Number</a:t>
                      </a:r>
                      <a:r>
                        <a:rPr lang="en-IN" sz="1100" baseline="0" dirty="0" smtClean="0">
                          <a:effectLst/>
                        </a:rPr>
                        <a:t> of children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</a:rPr>
                        <a:t>Single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</a:rPr>
                        <a:t>35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25000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Under Graduate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3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</a:rPr>
                        <a:t>Married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25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15000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Graduate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1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</a:rPr>
                        <a:t>Single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40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20000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Under Graduate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</a:rPr>
                        <a:t>Divorced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20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30000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Post-Graduate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dirty="0" smtClean="0">
                          <a:effectLst/>
                          <a:latin typeface="+mn-lt"/>
                        </a:rPr>
                        <a:t>Divorced</a:t>
                      </a:r>
                      <a:endParaRPr lang="en-IN" sz="1100" b="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25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20000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Under Graduate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3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</a:rPr>
                        <a:t>Married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60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70000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Graduate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</a:rPr>
                        <a:t>Married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30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90000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Post-Graduate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</a:rPr>
                        <a:t>Married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45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60000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Graduate</a:t>
                      </a:r>
                      <a:endParaRPr lang="en-IN" sz="11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5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dirty="0" smtClean="0">
                          <a:effectLst/>
                          <a:latin typeface="+mn-lt"/>
                        </a:rPr>
                        <a:t>Divorced</a:t>
                      </a:r>
                      <a:endParaRPr lang="en-IN" sz="1100" b="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50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80000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Under Graduate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dirty="0" smtClean="0">
                          <a:effectLst/>
                          <a:latin typeface="+mj-lt"/>
                          <a:ea typeface="Calibri"/>
                          <a:cs typeface="Times New Roman"/>
                        </a:rPr>
                        <a:t>2</a:t>
                      </a:r>
                      <a:endParaRPr lang="en-IN" sz="11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80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188" y="1617008"/>
            <a:ext cx="8708572" cy="4791412"/>
          </a:xfrm>
        </p:spPr>
        <p:txBody>
          <a:bodyPr>
            <a:noAutofit/>
          </a:bodyPr>
          <a:lstStyle/>
          <a:p>
            <a:r>
              <a:rPr lang="en-US" sz="2000" dirty="0" smtClean="0">
                <a:cs typeface="Times New Roman" pitchFamily="18" charset="0"/>
              </a:rPr>
              <a:t>Clustering has been used in many application domains:</a:t>
            </a:r>
          </a:p>
          <a:p>
            <a:pPr lvl="8"/>
            <a:endParaRPr lang="en-US" sz="800" dirty="0" smtClean="0">
              <a:cs typeface="Times New Roman" pitchFamily="18" charset="0"/>
            </a:endParaRPr>
          </a:p>
          <a:p>
            <a:pPr lvl="1" algn="just"/>
            <a:r>
              <a:rPr lang="en-US" sz="1800" dirty="0" smtClean="0">
                <a:cs typeface="Times New Roman" pitchFamily="18" charset="0"/>
              </a:rPr>
              <a:t>Image analysis</a:t>
            </a:r>
          </a:p>
          <a:p>
            <a:pPr lvl="8" algn="just"/>
            <a:endParaRPr lang="en-US" sz="800" dirty="0" smtClean="0">
              <a:cs typeface="Times New Roman" pitchFamily="18" charset="0"/>
            </a:endParaRPr>
          </a:p>
          <a:p>
            <a:pPr lvl="1" algn="just"/>
            <a:r>
              <a:rPr lang="en-US" sz="1800" dirty="0" smtClean="0">
                <a:cs typeface="Times New Roman" pitchFamily="18" charset="0"/>
              </a:rPr>
              <a:t>Document retrieval</a:t>
            </a:r>
          </a:p>
          <a:p>
            <a:pPr lvl="8" algn="just"/>
            <a:endParaRPr lang="en-US" sz="800" dirty="0" smtClean="0">
              <a:cs typeface="Times New Roman" pitchFamily="18" charset="0"/>
            </a:endParaRPr>
          </a:p>
          <a:p>
            <a:pPr lvl="1" algn="just"/>
            <a:r>
              <a:rPr lang="en-US" sz="1800" dirty="0" smtClean="0">
                <a:cs typeface="Times New Roman" pitchFamily="18" charset="0"/>
              </a:rPr>
              <a:t>Machine learning, etc.</a:t>
            </a:r>
          </a:p>
          <a:p>
            <a:pPr marL="0" indent="0" algn="just">
              <a:buNone/>
            </a:pPr>
            <a:endParaRPr lang="en-US" sz="2000" dirty="0">
              <a:cs typeface="Times New Roman" pitchFamily="18" charset="0"/>
            </a:endParaRPr>
          </a:p>
          <a:p>
            <a:pPr algn="just"/>
            <a:r>
              <a:rPr lang="en-US" sz="2000" dirty="0" smtClean="0">
                <a:cs typeface="Times New Roman" pitchFamily="18" charset="0"/>
              </a:rPr>
              <a:t>When clustering is applied to real-world database, many problems may arise.</a:t>
            </a:r>
          </a:p>
          <a:p>
            <a:pPr lvl="8" algn="just"/>
            <a:endParaRPr lang="en-US" sz="800" dirty="0" smtClean="0">
              <a:cs typeface="Times New Roman" pitchFamily="18" charset="0"/>
            </a:endParaRPr>
          </a:p>
          <a:p>
            <a:pPr marL="457200" indent="-457200" algn="just">
              <a:buClr>
                <a:srgbClr val="A50021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The (best) number of cluster is not known.</a:t>
            </a:r>
          </a:p>
          <a:p>
            <a:pPr marL="2651760" lvl="8" indent="-457200" algn="just">
              <a:buClr>
                <a:srgbClr val="A50021"/>
              </a:buClr>
              <a:buAutoNum type="arabicPeriod"/>
            </a:pPr>
            <a:endParaRPr lang="en-US" sz="800" dirty="0" smtClean="0">
              <a:solidFill>
                <a:srgbClr val="A50021"/>
              </a:solidFill>
              <a:cs typeface="Times New Roman" pitchFamily="18" charset="0"/>
            </a:endParaRPr>
          </a:p>
          <a:p>
            <a:pPr lvl="1" algn="just">
              <a:buClr>
                <a:srgbClr val="0B5ED7"/>
              </a:buClr>
            </a:pPr>
            <a:r>
              <a:rPr lang="en-US" sz="1800" dirty="0" smtClean="0">
                <a:cs typeface="Times New Roman" pitchFamily="18" charset="0"/>
              </a:rPr>
              <a:t>There is not correct answer to a clustering problem. </a:t>
            </a:r>
          </a:p>
          <a:p>
            <a:pPr lvl="1" algn="just">
              <a:buClr>
                <a:srgbClr val="0B5ED7"/>
              </a:buClr>
            </a:pPr>
            <a:r>
              <a:rPr lang="en-US" sz="1800" dirty="0" smtClean="0">
                <a:cs typeface="Times New Roman" pitchFamily="18" charset="0"/>
              </a:rPr>
              <a:t>In fact, many answers may be found. </a:t>
            </a:r>
          </a:p>
          <a:p>
            <a:pPr lvl="1" algn="just">
              <a:buClr>
                <a:srgbClr val="0B5ED7"/>
              </a:buClr>
            </a:pPr>
            <a:r>
              <a:rPr lang="en-US" sz="1800" dirty="0" smtClean="0">
                <a:cs typeface="Times New Roman" pitchFamily="18" charset="0"/>
              </a:rPr>
              <a:t>The exact number of cluster required is not easy to determine.</a:t>
            </a:r>
          </a:p>
          <a:p>
            <a:pPr marL="0" indent="0" algn="just">
              <a:buClr>
                <a:srgbClr val="A50021"/>
              </a:buClr>
              <a:buNone/>
            </a:pPr>
            <a:r>
              <a:rPr lang="en-US" sz="2000" dirty="0">
                <a:solidFill>
                  <a:srgbClr val="A50021"/>
                </a:solidFill>
                <a:cs typeface="Times New Roman" pitchFamily="18" charset="0"/>
              </a:rPr>
              <a:t>	</a:t>
            </a:r>
            <a:endParaRPr lang="en-US" sz="2000" dirty="0" smtClean="0">
              <a:solidFill>
                <a:srgbClr val="A50021"/>
              </a:solidFill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A50021"/>
              </a:solidFill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cs typeface="Times New Roman" pitchFamily="18" charset="0"/>
            </a:endParaRPr>
          </a:p>
          <a:p>
            <a:endParaRPr lang="en-US" sz="2000" dirty="0" smtClean="0">
              <a:cs typeface="Times New Roman" pitchFamily="18" charset="0"/>
            </a:endParaRPr>
          </a:p>
          <a:p>
            <a:pPr marL="393192" lvl="1" indent="0">
              <a:buNone/>
            </a:pPr>
            <a:endParaRPr lang="en-US" sz="800" dirty="0" smtClean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B5ED7"/>
                </a:solidFill>
                <a:cs typeface="Times New Roman" pitchFamily="18" charset="0"/>
              </a:rPr>
              <a:t> </a:t>
            </a:r>
            <a:endParaRPr lang="en-US" sz="300" b="1" dirty="0" smtClean="0">
              <a:solidFill>
                <a:srgbClr val="0B5ED7"/>
              </a:solidFill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0188" y="291128"/>
            <a:ext cx="8425339" cy="914585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Clustering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5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188" y="1617008"/>
            <a:ext cx="8708572" cy="4791412"/>
          </a:xfrm>
        </p:spPr>
        <p:txBody>
          <a:bodyPr>
            <a:noAutofit/>
          </a:bodyPr>
          <a:lstStyle/>
          <a:p>
            <a:pPr marL="0" indent="0" algn="just">
              <a:buClr>
                <a:srgbClr val="A50021"/>
              </a:buClr>
              <a:buNone/>
            </a:pP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2. There </a:t>
            </a:r>
            <a:r>
              <a:rPr lang="en-US" sz="2000" dirty="0">
                <a:solidFill>
                  <a:srgbClr val="0B5ED7"/>
                </a:solidFill>
                <a:cs typeface="Times New Roman" pitchFamily="18" charset="0"/>
              </a:rPr>
              <a:t>may not be any </a:t>
            </a: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a priori </a:t>
            </a:r>
            <a:r>
              <a:rPr lang="en-US" sz="2000" dirty="0">
                <a:solidFill>
                  <a:srgbClr val="0B5ED7"/>
                </a:solidFill>
                <a:cs typeface="Times New Roman" pitchFamily="18" charset="0"/>
              </a:rPr>
              <a:t>knowledge concerning the clusters</a:t>
            </a: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.</a:t>
            </a:r>
          </a:p>
          <a:p>
            <a:pPr marL="0" indent="0" algn="just">
              <a:buClr>
                <a:srgbClr val="A50021"/>
              </a:buClr>
              <a:buNone/>
            </a:pPr>
            <a:endParaRPr lang="en-US" sz="800" dirty="0">
              <a:solidFill>
                <a:srgbClr val="A50021"/>
              </a:solidFill>
              <a:cs typeface="Times New Roman" pitchFamily="18" charset="0"/>
            </a:endParaRPr>
          </a:p>
          <a:p>
            <a:pPr algn="just">
              <a:buClr>
                <a:srgbClr val="0B5ED7"/>
              </a:buClr>
              <a:buFont typeface="Arial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This </a:t>
            </a:r>
            <a:r>
              <a:rPr lang="en-US" sz="2000" dirty="0">
                <a:cs typeface="Times New Roman" pitchFamily="18" charset="0"/>
              </a:rPr>
              <a:t>is an issue that what data should be used for clustering. </a:t>
            </a:r>
            <a:endParaRPr lang="en-US" sz="2000" dirty="0" smtClean="0">
              <a:cs typeface="Times New Roman" pitchFamily="18" charset="0"/>
            </a:endParaRPr>
          </a:p>
          <a:p>
            <a:pPr algn="just">
              <a:buClr>
                <a:srgbClr val="0B5ED7"/>
              </a:buClr>
              <a:buFont typeface="Arial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Unlike </a:t>
            </a:r>
            <a:r>
              <a:rPr lang="en-US" sz="2000" dirty="0">
                <a:cs typeface="Times New Roman" pitchFamily="18" charset="0"/>
              </a:rPr>
              <a:t>classification, in clustering, we have not supervisory learning to aid the process. </a:t>
            </a:r>
            <a:endParaRPr lang="en-US" sz="2000" dirty="0" smtClean="0">
              <a:cs typeface="Times New Roman" pitchFamily="18" charset="0"/>
            </a:endParaRPr>
          </a:p>
          <a:p>
            <a:pPr algn="just">
              <a:buClr>
                <a:srgbClr val="0B5ED7"/>
              </a:buClr>
              <a:buFont typeface="Arial" pitchFamily="34" charset="0"/>
              <a:buChar char="•"/>
            </a:pPr>
            <a:r>
              <a:rPr lang="en-US" sz="2000" dirty="0">
                <a:cs typeface="Times New Roman" pitchFamily="18" charset="0"/>
              </a:rPr>
              <a:t>C</a:t>
            </a:r>
            <a:r>
              <a:rPr lang="en-US" sz="2000" dirty="0" smtClean="0">
                <a:cs typeface="Times New Roman" pitchFamily="18" charset="0"/>
              </a:rPr>
              <a:t>lustering </a:t>
            </a:r>
            <a:r>
              <a:rPr lang="en-US" sz="2000" dirty="0">
                <a:cs typeface="Times New Roman" pitchFamily="18" charset="0"/>
              </a:rPr>
              <a:t>can be viewed as similar to </a:t>
            </a:r>
            <a:r>
              <a:rPr lang="en-US" sz="2000" dirty="0">
                <a:solidFill>
                  <a:srgbClr val="0B5ED7"/>
                </a:solidFill>
                <a:cs typeface="Times New Roman" pitchFamily="18" charset="0"/>
              </a:rPr>
              <a:t>unsupervised learning</a:t>
            </a:r>
            <a:r>
              <a:rPr lang="en-US" sz="2000" dirty="0" smtClean="0">
                <a:cs typeface="Times New Roman" pitchFamily="18" charset="0"/>
              </a:rPr>
              <a:t>.</a:t>
            </a:r>
          </a:p>
          <a:p>
            <a:pPr marL="0" indent="0" algn="just">
              <a:buClr>
                <a:srgbClr val="A50021"/>
              </a:buClr>
              <a:buNone/>
            </a:pPr>
            <a:endParaRPr lang="en-US" sz="2000" dirty="0" smtClean="0">
              <a:solidFill>
                <a:srgbClr val="A50021"/>
              </a:solidFill>
              <a:cs typeface="Times New Roman" pitchFamily="18" charset="0"/>
            </a:endParaRPr>
          </a:p>
          <a:p>
            <a:pPr marL="0" indent="0">
              <a:buClr>
                <a:srgbClr val="A50021"/>
              </a:buClr>
              <a:buNone/>
            </a:pP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3. Interpreting the semantic meaning of each cluster may be difficult.</a:t>
            </a:r>
          </a:p>
          <a:p>
            <a:pPr marL="0" indent="0">
              <a:buClr>
                <a:srgbClr val="A50021"/>
              </a:buClr>
              <a:buNone/>
            </a:pPr>
            <a:endParaRPr lang="en-US" sz="800" dirty="0" smtClean="0">
              <a:solidFill>
                <a:srgbClr val="A50021"/>
              </a:solidFill>
              <a:cs typeface="Times New Roman" pitchFamily="18" charset="0"/>
            </a:endParaRPr>
          </a:p>
          <a:p>
            <a:pPr algn="just">
              <a:buClr>
                <a:srgbClr val="0B5ED7"/>
              </a:buClr>
              <a:buFont typeface="Arial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With classification, the labeling of classes is known ahead of time. In contrast, with clustering, this may not be the case. </a:t>
            </a:r>
          </a:p>
          <a:p>
            <a:pPr algn="just">
              <a:buClr>
                <a:srgbClr val="0B5ED7"/>
              </a:buClr>
              <a:buFont typeface="Arial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Thus, when the clustering process is finished yielding a set of clusters, the exact meaning of each cluster may not be obvious. </a:t>
            </a:r>
          </a:p>
          <a:p>
            <a:pPr marL="0" indent="0" algn="just">
              <a:buClr>
                <a:srgbClr val="A50021"/>
              </a:buClr>
              <a:buNone/>
            </a:pPr>
            <a:endParaRPr lang="en-US" sz="2000" dirty="0">
              <a:cs typeface="Times New Roman" pitchFamily="18" charset="0"/>
            </a:endParaRPr>
          </a:p>
          <a:p>
            <a:pPr marL="0" indent="0" algn="just">
              <a:buClr>
                <a:srgbClr val="A50021"/>
              </a:buClr>
              <a:buNone/>
            </a:pPr>
            <a:endParaRPr lang="en-US" sz="2000" dirty="0" smtClean="0"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A50021"/>
              </a:solidFill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cs typeface="Times New Roman" pitchFamily="18" charset="0"/>
            </a:endParaRPr>
          </a:p>
          <a:p>
            <a:endParaRPr lang="en-US" sz="2000" dirty="0" smtClean="0">
              <a:cs typeface="Times New Roman" pitchFamily="18" charset="0"/>
            </a:endParaRPr>
          </a:p>
          <a:p>
            <a:pPr marL="393192" lvl="1" indent="0">
              <a:buNone/>
            </a:pPr>
            <a:endParaRPr lang="en-US" sz="800" dirty="0" smtClean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B5ED7"/>
                </a:solidFill>
                <a:cs typeface="Times New Roman" pitchFamily="18" charset="0"/>
              </a:rPr>
              <a:t> </a:t>
            </a:r>
            <a:endParaRPr lang="en-US" sz="300" b="1" dirty="0" smtClean="0">
              <a:solidFill>
                <a:srgbClr val="0B5ED7"/>
              </a:solidFill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0188" y="29112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Clustering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2807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Definition of Clustering Problem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4151" y="1612652"/>
                <a:ext cx="7734300" cy="1884928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dirty="0" smtClean="0">
                    <a:solidFill>
                      <a:prstClr val="black"/>
                    </a:solidFill>
                  </a:rPr>
                  <a:t>Given a database </a:t>
                </a:r>
                <a:r>
                  <a:rPr lang="en-US" i="1" dirty="0" smtClean="0">
                    <a:solidFill>
                      <a:prstClr val="black"/>
                    </a:solidFill>
                  </a:rPr>
                  <a:t>D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IN" b="0" i="0" smtClean="0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</m:oMath>
                </a14:m>
                <a:r>
                  <a:rPr lang="en-IN" b="0" i="0" dirty="0" smtClean="0">
                    <a:solidFill>
                      <a:prstClr val="black"/>
                    </a:solidFill>
                    <a:latin typeface="Cambria Math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IN" b="0" i="1" dirty="0" smtClean="0">
                    <a:solidFill>
                      <a:prstClr val="black"/>
                    </a:solidFill>
                    <a:latin typeface="Cambria Math"/>
                  </a:rPr>
                  <a:t> </a:t>
                </a:r>
                <a:r>
                  <a:rPr lang="en-IN" b="0" dirty="0" smtClean="0">
                    <a:solidFill>
                      <a:prstClr val="black"/>
                    </a:solidFill>
                    <a:latin typeface="Cambria Math"/>
                  </a:rPr>
                  <a:t>tuples, the clustering problem is to define a mapping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IN" b="0" i="0" smtClean="0">
                        <a:solidFill>
                          <a:prstClr val="black"/>
                        </a:solidFill>
                        <a:latin typeface="Cambria Math"/>
                      </a:rPr>
                      <m:t> :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prstClr val="black"/>
                        </a:solidFill>
                        <a:latin typeface="Cambria Math"/>
                      </a:rPr>
                      <m:t>D</m:t>
                    </m:r>
                    <m:groupChr>
                      <m:groupChrPr>
                        <m:chr m:val="→"/>
                        <m:vertJc m:val="bot"/>
                        <m:ctrlP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/>
                      </a:rPr>
                      <m:t>𝐶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IN" b="0" i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𝐷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is assigned to one cluster </a:t>
                </a:r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𝐶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 Here,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IN" b="0" i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denotes a set of clusters.</a:t>
                </a:r>
              </a:p>
              <a:p>
                <a:pPr algn="just"/>
                <a:r>
                  <a:rPr lang="en-IN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1" y="1612652"/>
                <a:ext cx="7734300" cy="18849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4151" y="1612653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12.1: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Clustering 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151" y="3794760"/>
            <a:ext cx="7734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B5ED7"/>
              </a:buClr>
              <a:buFont typeface="Arial" pitchFamily="34" charset="0"/>
              <a:buChar char="•"/>
            </a:pPr>
            <a:r>
              <a:rPr lang="en-IN" dirty="0" smtClean="0"/>
              <a:t>Solution to a clustering problem is devising a mapping formulation. </a:t>
            </a:r>
          </a:p>
          <a:p>
            <a:pPr marL="3943350" lvl="8" indent="-285750" algn="just">
              <a:buClr>
                <a:srgbClr val="0B5ED7"/>
              </a:buClr>
              <a:buFont typeface="Arial" pitchFamily="34" charset="0"/>
              <a:buChar char="•"/>
            </a:pPr>
            <a:endParaRPr lang="en-IN" sz="1000" dirty="0" smtClean="0"/>
          </a:p>
          <a:p>
            <a:pPr marL="285750" indent="-285750" algn="just">
              <a:buClr>
                <a:srgbClr val="0B5ED7"/>
              </a:buClr>
              <a:buFont typeface="Arial" pitchFamily="34" charset="0"/>
              <a:buChar char="•"/>
            </a:pPr>
            <a:r>
              <a:rPr lang="en-IN" dirty="0" smtClean="0"/>
              <a:t>The formulation behind such a mapping is to establish that a tuple within one cluster is </a:t>
            </a:r>
            <a:r>
              <a:rPr lang="en-IN" dirty="0" smtClean="0">
                <a:solidFill>
                  <a:srgbClr val="0B5ED7"/>
                </a:solidFill>
              </a:rPr>
              <a:t>more like </a:t>
            </a:r>
            <a:r>
              <a:rPr lang="en-IN" dirty="0" smtClean="0"/>
              <a:t>tuples within that cluster and not similar to tuples  outside it. </a:t>
            </a:r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07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2807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Definition of Clustering Problem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0" y="1455420"/>
                <a:ext cx="8829890" cy="401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Hence, mapping function </a:t>
                </a:r>
                <a:r>
                  <a:rPr lang="en-IN" i="1" dirty="0" smtClean="0"/>
                  <a:t>f </a:t>
                </a:r>
                <a:r>
                  <a:rPr lang="en-IN" dirty="0" smtClean="0"/>
                  <a:t> in Definition 12.1 may be explicitly stated as</a:t>
                </a:r>
              </a:p>
              <a:p>
                <a:pPr marL="285750" indent="-285750">
                  <a:buClr>
                    <a:srgbClr val="0B5ED7"/>
                  </a:buClr>
                  <a:buFont typeface="Arial" pitchFamily="34" charset="0"/>
                  <a:buChar char="•"/>
                </a:pPr>
                <a:endParaRPr lang="en-IN" dirty="0"/>
              </a:p>
              <a:p>
                <a:pPr>
                  <a:buClr>
                    <a:srgbClr val="0B5ED7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r>
                        <a:rPr lang="en-IN">
                          <a:solidFill>
                            <a:prstClr val="black"/>
                          </a:solidFill>
                          <a:latin typeface="Cambria Math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prstClr val="black"/>
                          </a:solidFill>
                          <a:latin typeface="Cambria Math"/>
                        </a:rPr>
                        <m:t>D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,…..,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 smtClean="0"/>
              </a:p>
              <a:p>
                <a:pPr>
                  <a:buClr>
                    <a:srgbClr val="0B5ED7"/>
                  </a:buClr>
                </a:pPr>
                <a:endParaRPr lang="en-IN" dirty="0" smtClean="0"/>
              </a:p>
              <a:p>
                <a:pPr>
                  <a:buClr>
                    <a:srgbClr val="0B5ED7"/>
                  </a:buClr>
                </a:pPr>
                <a:r>
                  <a:rPr lang="en-IN" dirty="0" smtClean="0"/>
                  <a:t>where  i)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𝐷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is assigned to one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r>
                  <a:rPr lang="en-IN" dirty="0" smtClean="0"/>
                  <a:t>.</a:t>
                </a:r>
              </a:p>
              <a:p>
                <a:pPr>
                  <a:buClr>
                    <a:srgbClr val="0B5ED7"/>
                  </a:buClr>
                </a:pPr>
                <a:endParaRPr lang="en-IN" dirty="0"/>
              </a:p>
              <a:p>
                <a:pPr>
                  <a:buClr>
                    <a:srgbClr val="0B5ED7"/>
                  </a:buClr>
                </a:pPr>
                <a:r>
                  <a:rPr lang="en-IN" dirty="0" smtClean="0"/>
                  <a:t>            ii) for each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𝐶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en-IN" dirty="0" smtClean="0"/>
                  <a:t>and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	and there exist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such that</a:t>
                </a:r>
              </a:p>
              <a:p>
                <a:pPr>
                  <a:buClr>
                    <a:srgbClr val="0B5ED7"/>
                  </a:buClr>
                </a:pPr>
                <a:r>
                  <a:rPr lang="en-IN" sz="1000" dirty="0"/>
                  <a:t> </a:t>
                </a:r>
                <a:r>
                  <a:rPr lang="en-IN" sz="1000" dirty="0" smtClean="0"/>
                  <a:t>               </a:t>
                </a:r>
              </a:p>
              <a:p>
                <a:pPr>
                  <a:buClr>
                    <a:srgbClr val="0B5ED7"/>
                  </a:buClr>
                </a:pPr>
                <a:r>
                  <a:rPr lang="en-IN" dirty="0"/>
                  <a:t> </a:t>
                </a:r>
                <a:r>
                  <a:rPr lang="en-IN" dirty="0" smtClean="0"/>
                  <a:t>                      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similarity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</a:rPr>
                      <m:t>)&gt; </m:t>
                    </m:r>
                  </m:oMath>
                </a14:m>
                <a:r>
                  <a:rPr lang="en-IN" dirty="0">
                    <a:solidFill>
                      <a:srgbClr val="0B5ED7"/>
                    </a:solidFill>
                  </a:rPr>
                  <a:t>similarity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dirty="0" smtClean="0">
                    <a:solidFill>
                      <a:srgbClr val="0B5ED7"/>
                    </a:solidFill>
                  </a:rPr>
                  <a:t> AND similarity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IN" dirty="0" smtClean="0">
                  <a:solidFill>
                    <a:srgbClr val="0B5ED7"/>
                  </a:solidFill>
                </a:endParaRPr>
              </a:p>
              <a:p>
                <a:pPr>
                  <a:buClr>
                    <a:srgbClr val="0B5ED7"/>
                  </a:buClr>
                </a:pPr>
                <a:endParaRPr lang="en-IN" dirty="0">
                  <a:solidFill>
                    <a:srgbClr val="0B5ED7"/>
                  </a:solidFill>
                </a:endParaRPr>
              </a:p>
              <a:p>
                <a:pPr marL="285750" indent="-285750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In the field of cluster analysis, this </a:t>
                </a:r>
                <a:r>
                  <a:rPr lang="en-IN" b="1" dirty="0" smtClean="0">
                    <a:solidFill>
                      <a:srgbClr val="A50021"/>
                    </a:solidFill>
                  </a:rPr>
                  <a:t>similarity</a:t>
                </a:r>
                <a:r>
                  <a:rPr lang="en-IN" dirty="0" smtClean="0"/>
                  <a:t> plays an important part. </a:t>
                </a:r>
              </a:p>
              <a:p>
                <a:pPr marL="1657350" lvl="3" indent="-285750">
                  <a:buClr>
                    <a:srgbClr val="0B5ED7"/>
                  </a:buClr>
                  <a:buFont typeface="Arial" pitchFamily="34" charset="0"/>
                  <a:buChar char="•"/>
                </a:pPr>
                <a:endParaRPr lang="en-IN" sz="1000" dirty="0" smtClean="0"/>
              </a:p>
              <a:p>
                <a:pPr marL="285750" indent="-285750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Now, we shall learn how similarity (this is also alternatively judged as “dissimilarity”) between any two data can be measured. 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0" y="1455420"/>
                <a:ext cx="8829890" cy="4011355"/>
              </a:xfrm>
              <a:prstGeom prst="rect">
                <a:avLst/>
              </a:prstGeom>
              <a:blipFill rotWithShape="1">
                <a:blip r:embed="rId2"/>
                <a:stretch>
                  <a:fillRect l="-552" t="-7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8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65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3986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Similarity and Dissimilarity Measures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890" y="1455420"/>
            <a:ext cx="88298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r>
              <a:rPr lang="en-IN" dirty="0" smtClean="0"/>
              <a:t>In clustering techniques, similarity (or dissimilarity) is an important measurement.</a:t>
            </a:r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r>
              <a:rPr lang="en-IN" dirty="0" smtClean="0"/>
              <a:t>Informally, </a:t>
            </a:r>
            <a:r>
              <a:rPr lang="en-IN" dirty="0" smtClean="0">
                <a:solidFill>
                  <a:srgbClr val="0B5ED7"/>
                </a:solidFill>
              </a:rPr>
              <a:t>similarity</a:t>
            </a:r>
            <a:r>
              <a:rPr lang="en-IN" dirty="0" smtClean="0"/>
              <a:t> between two objects (e.g., two images, two documents, two records, etc.) is a numerical measure of the degree to which two objects are </a:t>
            </a:r>
            <a:r>
              <a:rPr lang="en-IN" dirty="0" smtClean="0">
                <a:solidFill>
                  <a:srgbClr val="0B5ED7"/>
                </a:solidFill>
              </a:rPr>
              <a:t>alike</a:t>
            </a:r>
            <a:r>
              <a:rPr lang="en-IN" dirty="0" smtClean="0"/>
              <a:t>. </a:t>
            </a:r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r>
              <a:rPr lang="en-IN" dirty="0" smtClean="0"/>
              <a:t>The </a:t>
            </a:r>
            <a:r>
              <a:rPr lang="en-IN" dirty="0" smtClean="0">
                <a:solidFill>
                  <a:srgbClr val="0B5ED7"/>
                </a:solidFill>
              </a:rPr>
              <a:t>dissimilarity</a:t>
            </a:r>
            <a:r>
              <a:rPr lang="en-IN" dirty="0" smtClean="0"/>
              <a:t> on the other hand, is another alternative (or opposite) measure of the degree to which two objects are </a:t>
            </a:r>
            <a:r>
              <a:rPr lang="en-IN" dirty="0" smtClean="0">
                <a:solidFill>
                  <a:srgbClr val="0B5ED7"/>
                </a:solidFill>
              </a:rPr>
              <a:t>different</a:t>
            </a:r>
            <a:r>
              <a:rPr lang="en-IN" dirty="0" smtClean="0"/>
              <a:t>.</a:t>
            </a:r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r>
              <a:rPr lang="en-IN" dirty="0" smtClean="0"/>
              <a:t>Both similarity and dissimilarity also termed as </a:t>
            </a:r>
            <a:r>
              <a:rPr lang="en-IN" dirty="0" smtClean="0">
                <a:solidFill>
                  <a:srgbClr val="0B5ED7"/>
                </a:solidFill>
              </a:rPr>
              <a:t>proximity</a:t>
            </a:r>
            <a:r>
              <a:rPr lang="en-IN" dirty="0" smtClean="0"/>
              <a:t>.</a:t>
            </a:r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r>
              <a:rPr lang="en-IN" dirty="0" smtClean="0"/>
              <a:t>Usually, </a:t>
            </a:r>
            <a:r>
              <a:rPr lang="en-IN" dirty="0"/>
              <a:t>similarity and dissimilarity </a:t>
            </a:r>
            <a:r>
              <a:rPr lang="en-IN" dirty="0" smtClean="0"/>
              <a:t>are </a:t>
            </a:r>
            <a:r>
              <a:rPr lang="en-IN" dirty="0" smtClean="0">
                <a:solidFill>
                  <a:srgbClr val="0B5ED7"/>
                </a:solidFill>
              </a:rPr>
              <a:t>non-negative numbers </a:t>
            </a:r>
            <a:r>
              <a:rPr lang="en-IN" dirty="0" smtClean="0"/>
              <a:t>and may range from </a:t>
            </a:r>
            <a:r>
              <a:rPr lang="en-IN" dirty="0" smtClean="0">
                <a:solidFill>
                  <a:srgbClr val="0B5ED7"/>
                </a:solidFill>
              </a:rPr>
              <a:t>zero (highly dissimilar (no similar)) to some finite/infinite value (highly similar (no dissimilar)).</a:t>
            </a:r>
          </a:p>
          <a:p>
            <a:pPr>
              <a:buClr>
                <a:srgbClr val="0B5ED7"/>
              </a:buClr>
            </a:pPr>
            <a:endParaRPr lang="en-IN" dirty="0">
              <a:solidFill>
                <a:srgbClr val="0B5ED7"/>
              </a:solidFill>
            </a:endParaRPr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rgbClr val="0B5ED7"/>
                </a:solidFill>
              </a:rPr>
              <a:t>Note:  </a:t>
            </a:r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r>
              <a:rPr lang="en-IN" dirty="0" smtClean="0">
                <a:solidFill>
                  <a:srgbClr val="0B5ED7"/>
                </a:solidFill>
              </a:rPr>
              <a:t>Frequently, the term </a:t>
            </a:r>
            <a:r>
              <a:rPr lang="en-IN" dirty="0" smtClean="0">
                <a:solidFill>
                  <a:srgbClr val="A50021"/>
                </a:solidFill>
              </a:rPr>
              <a:t>distance</a:t>
            </a:r>
            <a:r>
              <a:rPr lang="en-IN" dirty="0" smtClean="0">
                <a:solidFill>
                  <a:srgbClr val="0B5ED7"/>
                </a:solidFill>
              </a:rPr>
              <a:t> is used as a synonym for dissimilarity</a:t>
            </a:r>
          </a:p>
          <a:p>
            <a:pPr marL="285750" indent="-285750">
              <a:buClr>
                <a:srgbClr val="0B5ED7"/>
              </a:buClr>
              <a:buFont typeface="Arial" pitchFamily="34" charset="0"/>
              <a:buChar char="•"/>
            </a:pPr>
            <a:r>
              <a:rPr lang="en-IN" dirty="0">
                <a:solidFill>
                  <a:srgbClr val="0B5ED7"/>
                </a:solidFill>
              </a:rPr>
              <a:t>I</a:t>
            </a:r>
            <a:r>
              <a:rPr lang="en-IN" dirty="0" smtClean="0">
                <a:solidFill>
                  <a:srgbClr val="0B5ED7"/>
                </a:solidFill>
              </a:rPr>
              <a:t>n fact, it is used to refer as a special case of dissimilarity. </a:t>
            </a:r>
          </a:p>
        </p:txBody>
      </p:sp>
    </p:spTree>
    <p:extLst>
      <p:ext uri="{BB962C8B-B14F-4D97-AF65-F5344CB8AC3E}">
        <p14:creationId xmlns:p14="http://schemas.microsoft.com/office/powerpoint/2010/main" val="192545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3986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Measures: Single-Attribute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0" y="1318260"/>
                <a:ext cx="8829890" cy="5028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Consider an object, which is defined by a single attribute </a:t>
                </a:r>
                <a:r>
                  <a:rPr lang="en-IN" i="1" dirty="0" smtClean="0"/>
                  <a:t>A</a:t>
                </a:r>
                <a:r>
                  <a:rPr lang="en-IN" dirty="0" smtClean="0"/>
                  <a:t> (e.g., length) and the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attribute </a:t>
                </a:r>
                <a:r>
                  <a:rPr lang="en-IN" i="1" dirty="0" smtClean="0">
                    <a:solidFill>
                      <a:srgbClr val="0B5ED7"/>
                    </a:solidFill>
                  </a:rPr>
                  <a:t>A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 has </a:t>
                </a:r>
                <a:r>
                  <a:rPr lang="en-IN" i="1" dirty="0" smtClean="0">
                    <a:solidFill>
                      <a:srgbClr val="0B5ED7"/>
                    </a:solidFill>
                  </a:rPr>
                  <a:t>n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-distinct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,…..,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IN" dirty="0" smtClean="0"/>
              </a:p>
              <a:p>
                <a:pPr marL="3028950" lvl="6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endParaRPr lang="en-IN" sz="800" dirty="0"/>
              </a:p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A data structure called “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Dissimilarity matrix</a:t>
                </a:r>
                <a:r>
                  <a:rPr lang="en-IN" dirty="0" smtClean="0"/>
                  <a:t>” is used to store a collection of proximities that are available for all pair of </a:t>
                </a:r>
                <a:r>
                  <a:rPr lang="en-IN" i="1" dirty="0" smtClean="0"/>
                  <a:t>n</a:t>
                </a:r>
                <a:r>
                  <a:rPr lang="en-IN" dirty="0" smtClean="0"/>
                  <a:t> attribute values. </a:t>
                </a:r>
              </a:p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endParaRPr lang="en-IN" sz="800" dirty="0" smtClean="0"/>
              </a:p>
              <a:p>
                <a:pPr marL="742950" lvl="1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sz="1600" dirty="0" smtClean="0"/>
                  <a:t>In other words, the </a:t>
                </a:r>
                <a:r>
                  <a:rPr lang="en-IN" sz="1600" dirty="0">
                    <a:solidFill>
                      <a:srgbClr val="0B5ED7"/>
                    </a:solidFill>
                  </a:rPr>
                  <a:t>Dissimilarity </a:t>
                </a:r>
                <a:r>
                  <a:rPr lang="en-IN" sz="1600" dirty="0" smtClean="0">
                    <a:solidFill>
                      <a:srgbClr val="0B5ED7"/>
                    </a:solidFill>
                  </a:rPr>
                  <a:t>matrix </a:t>
                </a:r>
                <a:r>
                  <a:rPr lang="en-IN" sz="1600" dirty="0" smtClean="0"/>
                  <a:t>for an </a:t>
                </a:r>
                <a:r>
                  <a:rPr lang="en-IN" sz="1600" dirty="0" smtClean="0">
                    <a:solidFill>
                      <a:srgbClr val="0B5ED7"/>
                    </a:solidFill>
                  </a:rPr>
                  <a:t>attribute </a:t>
                </a:r>
                <a:r>
                  <a:rPr lang="en-IN" sz="1600" i="1" dirty="0" smtClean="0">
                    <a:solidFill>
                      <a:srgbClr val="0B5ED7"/>
                    </a:solidFill>
                  </a:rPr>
                  <a:t>A</a:t>
                </a:r>
                <a:r>
                  <a:rPr lang="en-IN" sz="1600" dirty="0" smtClean="0">
                    <a:solidFill>
                      <a:srgbClr val="0B5ED7"/>
                    </a:solidFill>
                  </a:rPr>
                  <a:t> with </a:t>
                </a:r>
                <a:r>
                  <a:rPr lang="en-IN" sz="1600" i="1" dirty="0" smtClean="0">
                    <a:solidFill>
                      <a:srgbClr val="0B5ED7"/>
                    </a:solidFill>
                  </a:rPr>
                  <a:t>n</a:t>
                </a:r>
                <a:r>
                  <a:rPr lang="en-IN" sz="1600" dirty="0" smtClean="0">
                    <a:solidFill>
                      <a:srgbClr val="0B5ED7"/>
                    </a:solidFill>
                  </a:rPr>
                  <a:t> values </a:t>
                </a:r>
                <a:r>
                  <a:rPr lang="en-IN" sz="1600" dirty="0" smtClean="0"/>
                  <a:t>is represented by an</a:t>
                </a:r>
                <a:r>
                  <a:rPr lang="en-IN" sz="1600" dirty="0" smtClean="0">
                    <a:solidFill>
                      <a:srgbClr val="0B5ED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IN" sz="1600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IN" sz="1600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IN" sz="1600" i="1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IN" sz="1600" dirty="0" smtClean="0">
                    <a:solidFill>
                      <a:srgbClr val="0B5ED7"/>
                    </a:solidFill>
                  </a:rPr>
                  <a:t>matrix </a:t>
                </a:r>
                <a:r>
                  <a:rPr lang="en-IN" sz="1600" dirty="0" smtClean="0"/>
                  <a:t>as shown below.</a:t>
                </a:r>
              </a:p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endParaRPr lang="en-IN" dirty="0" smtClean="0"/>
              </a:p>
              <a:p>
                <a:pPr lvl="2" algn="just">
                  <a:buClr>
                    <a:srgbClr val="0B5ED7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(2,1)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IN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/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(3,1)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,1)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(3,2)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,2)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…</m:t>
                                        </m:r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IN" i="1">
                                                  <a:latin typeface="Cambria Math"/>
                                                </a:rPr>
                                                <m:t>…</m:t>
                                              </m:r>
                                            </m:e>
                                            <m:e>
                                              <m:r>
                                                <a:rPr lang="en-IN" i="1"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</m:mr>
                              </m:m>
                              <m:r>
                                <a:rPr lang="en-IN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e>
                        <m:sub>
                          <m:r>
                            <a:rPr lang="en-I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IN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 smtClean="0"/>
              </a:p>
              <a:p>
                <a:pPr lvl="2" algn="just">
                  <a:buClr>
                    <a:srgbClr val="0B5ED7"/>
                  </a:buClr>
                </a:pPr>
                <a:endParaRPr lang="en-IN" dirty="0" smtClean="0"/>
              </a:p>
              <a:p>
                <a:pPr marL="742950" lvl="3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sz="1600" dirty="0" smtClean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IN" sz="16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1600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IN" sz="16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IN" sz="1600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sz="16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IN" sz="1600" dirty="0" smtClean="0"/>
                  <a:t> denotes the </a:t>
                </a:r>
                <a:r>
                  <a:rPr lang="en-IN" sz="1600" dirty="0" smtClean="0">
                    <a:solidFill>
                      <a:srgbClr val="0B5ED7"/>
                    </a:solidFill>
                  </a:rPr>
                  <a:t>proximity measure </a:t>
                </a:r>
                <a:r>
                  <a:rPr lang="en-IN" sz="1600" dirty="0" smtClean="0"/>
                  <a:t>between two objects with attribute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1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sz="16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1600" dirty="0" smtClean="0"/>
                  <a:t>.</a:t>
                </a:r>
              </a:p>
              <a:p>
                <a:pPr marL="742950" lvl="3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endParaRPr lang="en-IN" sz="800" dirty="0" smtClean="0"/>
              </a:p>
              <a:p>
                <a:pPr marL="285750" lvl="2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solidFill>
                      <a:srgbClr val="C00000"/>
                    </a:solidFill>
                  </a:rPr>
                  <a:t>Note: </a:t>
                </a:r>
                <a:r>
                  <a:rPr lang="en-IN" dirty="0" smtClean="0"/>
                  <a:t>The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proximity measure </a:t>
                </a:r>
                <a:r>
                  <a:rPr lang="en-IN" dirty="0" smtClean="0"/>
                  <a:t>is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symmetric</a:t>
                </a:r>
                <a:r>
                  <a:rPr lang="en-IN" dirty="0" smtClean="0"/>
                  <a:t>, that is,</a:t>
                </a:r>
                <a:r>
                  <a:rPr lang="en-IN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0B5ED7"/>
                    </a:solidFill>
                  </a:rPr>
                  <a:t>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endParaRPr lang="en-I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0" y="1318260"/>
                <a:ext cx="8829890" cy="5028108"/>
              </a:xfrm>
              <a:prstGeom prst="rect">
                <a:avLst/>
              </a:prstGeom>
              <a:blipFill rotWithShape="1">
                <a:blip r:embed="rId2"/>
                <a:stretch>
                  <a:fillRect l="-414" t="-606" r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6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85388"/>
            <a:ext cx="8425339" cy="92807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Calculation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6220" y="1059180"/>
                <a:ext cx="8900160" cy="2400300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2000" dirty="0" smtClean="0">
                    <a:cs typeface="Times New Roman" pitchFamily="18" charset="0"/>
                  </a:rPr>
                  <a:t>Proximity calculation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000" dirty="0" smtClean="0">
                    <a:cs typeface="Times New Roman" pitchFamily="18" charset="0"/>
                  </a:rPr>
                  <a:t> is different for different types of attributes according to NOIR topology.</a:t>
                </a:r>
                <a:endParaRPr lang="en-US" sz="2000" dirty="0"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2000" dirty="0" smtClean="0">
                    <a:solidFill>
                      <a:srgbClr val="A50021"/>
                    </a:solidFill>
                    <a:cs typeface="Times New Roman" pitchFamily="18" charset="0"/>
                  </a:rPr>
                  <a:t>Proximity calculation for Nominal attributes:</a:t>
                </a:r>
              </a:p>
              <a:p>
                <a:pPr algn="just">
                  <a:buFont typeface="Arial" pitchFamily="34" charset="0"/>
                  <a:buChar char="•"/>
                </a:pPr>
                <a:r>
                  <a:rPr lang="en-US" sz="2000" dirty="0" smtClean="0">
                    <a:cs typeface="Times New Roman" pitchFamily="18" charset="0"/>
                  </a:rPr>
                  <a:t>For example, binary attribute, </a:t>
                </a:r>
                <a:r>
                  <a:rPr lang="en-US" sz="2000" dirty="0" smtClean="0">
                    <a:solidFill>
                      <a:srgbClr val="0B5ED7"/>
                    </a:solidFill>
                    <a:cs typeface="Times New Roman" pitchFamily="18" charset="0"/>
                  </a:rPr>
                  <a:t>Gender = {Male, female} </a:t>
                </a:r>
                <a:r>
                  <a:rPr lang="en-US" sz="2000" dirty="0" smtClean="0">
                    <a:cs typeface="Times New Roman" pitchFamily="18" charset="0"/>
                  </a:rPr>
                  <a:t>where </a:t>
                </a:r>
                <a:r>
                  <a:rPr lang="en-US" sz="2000" dirty="0" smtClean="0">
                    <a:solidFill>
                      <a:srgbClr val="0B5ED7"/>
                    </a:solidFill>
                    <a:cs typeface="Times New Roman" pitchFamily="18" charset="0"/>
                  </a:rPr>
                  <a:t>Male</a:t>
                </a:r>
                <a:r>
                  <a:rPr lang="en-US" sz="2000" dirty="0" smtClean="0">
                    <a:cs typeface="Times New Roman" pitchFamily="18" charset="0"/>
                  </a:rPr>
                  <a:t> is equivalent to </a:t>
                </a:r>
                <a:r>
                  <a:rPr lang="en-US" sz="2000" dirty="0" smtClean="0">
                    <a:solidFill>
                      <a:srgbClr val="0B5ED7"/>
                    </a:solidFill>
                    <a:cs typeface="Times New Roman" pitchFamily="18" charset="0"/>
                  </a:rPr>
                  <a:t>binary 1 </a:t>
                </a:r>
                <a:r>
                  <a:rPr lang="en-US" sz="2000" dirty="0" smtClean="0">
                    <a:cs typeface="Times New Roman" pitchFamily="18" charset="0"/>
                  </a:rPr>
                  <a:t>and </a:t>
                </a:r>
                <a:r>
                  <a:rPr lang="en-US" sz="2000" dirty="0" smtClean="0">
                    <a:solidFill>
                      <a:srgbClr val="0B5ED7"/>
                    </a:solidFill>
                    <a:cs typeface="Times New Roman" pitchFamily="18" charset="0"/>
                  </a:rPr>
                  <a:t>female</a:t>
                </a:r>
                <a:r>
                  <a:rPr lang="en-US" sz="2000" dirty="0" smtClean="0">
                    <a:cs typeface="Times New Roman" pitchFamily="18" charset="0"/>
                  </a:rPr>
                  <a:t> is equivalent to </a:t>
                </a:r>
                <a:r>
                  <a:rPr lang="en-US" sz="2000" dirty="0" smtClean="0">
                    <a:solidFill>
                      <a:srgbClr val="0B5ED7"/>
                    </a:solidFill>
                    <a:cs typeface="Times New Roman" pitchFamily="18" charset="0"/>
                  </a:rPr>
                  <a:t>binary 0</a:t>
                </a:r>
                <a:r>
                  <a:rPr lang="en-US" sz="2000" dirty="0" smtClean="0">
                    <a:cs typeface="Times New Roman" pitchFamily="18" charset="0"/>
                  </a:rPr>
                  <a:t>. </a:t>
                </a:r>
              </a:p>
              <a:p>
                <a:pPr algn="just">
                  <a:buFont typeface="Arial" pitchFamily="34" charset="0"/>
                  <a:buChar char="•"/>
                </a:pPr>
                <a:r>
                  <a:rPr lang="en-US" sz="2000" dirty="0" smtClean="0">
                    <a:cs typeface="Times New Roman" pitchFamily="18" charset="0"/>
                  </a:rPr>
                  <a:t>Similarity value is 1 if the two objects contains the same attribute value, while similarity value is 0 implies objects are not at all similar.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20" y="1059180"/>
                <a:ext cx="8900160" cy="2400300"/>
              </a:xfrm>
              <a:blipFill rotWithShape="1">
                <a:blip r:embed="rId2"/>
                <a:stretch>
                  <a:fillRect l="-753" t="-1015" r="-685" b="-6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12627"/>
              </p:ext>
            </p:extLst>
          </p:nvPr>
        </p:nvGraphicFramePr>
        <p:xfrm>
          <a:off x="668708" y="3566160"/>
          <a:ext cx="2112592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Object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Gender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Ram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Male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Sita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Female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Laxman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Male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80360" y="3634740"/>
                <a:ext cx="60883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chemeClr val="bg2">
                      <a:lumMod val="75000"/>
                    </a:schemeClr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Here, Similarity value let it be denoted by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𝑝</m:t>
                    </m:r>
                  </m:oMath>
                </a14:m>
                <a:r>
                  <a:rPr lang="en-IN" i="1" dirty="0" smtClean="0"/>
                  <a:t>, </a:t>
                </a:r>
                <a:r>
                  <a:rPr lang="en-IN" dirty="0" smtClean="0"/>
                  <a:t>among different objects are as follows.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/>
                            </a:rPr>
                            <m:t>𝑅𝑎𝑚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𝑠𝑖𝑡𝑎</m:t>
                          </m:r>
                        </m:e>
                      </m:d>
                      <m:r>
                        <a:rPr lang="en-IN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IN" b="0" i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/>
                            </a:rPr>
                            <m:t>𝑅𝑎𝑚</m:t>
                          </m:r>
                          <m:r>
                            <a:rPr lang="en-IN" i="1">
                              <a:latin typeface="Cambria Math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𝐿𝑎𝑥𝑚𝑎𝑛</m:t>
                          </m:r>
                        </m:e>
                      </m:d>
                      <m:r>
                        <a:rPr lang="en-IN" i="1">
                          <a:latin typeface="Cambria Math"/>
                        </a:rPr>
                        <m:t>=</m:t>
                      </m:r>
                      <m:r>
                        <a:rPr lang="en-IN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360" y="3634740"/>
                <a:ext cx="608838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701" t="-2538" r="-902" b="-10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7220" y="5265420"/>
                <a:ext cx="8412480" cy="673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dirty="0" smtClean="0">
                    <a:solidFill>
                      <a:srgbClr val="C00000"/>
                    </a:solidFill>
                  </a:rPr>
                  <a:t>Note : </a:t>
                </a:r>
                <a:r>
                  <a:rPr lang="en-IN" dirty="0" smtClean="0"/>
                  <a:t>In this case, 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IN" dirty="0" smtClean="0"/>
                  <a:t> denotes the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dissimilarity</a:t>
                </a:r>
                <a:r>
                  <a:rPr lang="en-IN" dirty="0" smtClean="0"/>
                  <a:t> between two objects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𝑖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𝑎𝑛𝑑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en-IN" dirty="0" smtClean="0"/>
                  <a:t> with single binary attributes,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)</m:t>
                            </m:r>
                          </m:sub>
                        </m:s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=1−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" y="5265420"/>
                <a:ext cx="8412480" cy="673005"/>
              </a:xfrm>
              <a:prstGeom prst="rect">
                <a:avLst/>
              </a:prstGeom>
              <a:blipFill rotWithShape="1">
                <a:blip r:embed="rId4"/>
                <a:stretch>
                  <a:fillRect l="-580" t="-4545" r="-652" b="-10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49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56053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C</a:t>
            </a:r>
            <a:r>
              <a:rPr lang="en-IN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alculation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1730" y="1303019"/>
                <a:ext cx="88298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Now, let us focus on how to calculate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proximity measures </a:t>
                </a:r>
                <a:r>
                  <a:rPr lang="en-IN" dirty="0" smtClean="0"/>
                  <a:t>between objects which are defined by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two or more binary attributes</a:t>
                </a:r>
                <a:r>
                  <a:rPr lang="en-IN" dirty="0" smtClean="0"/>
                  <a:t>. </a:t>
                </a:r>
              </a:p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Suppose, the 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number of attributes be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𝑏</m:t>
                    </m:r>
                    <m:r>
                      <a:rPr lang="en-IN" b="0" i="1" smtClean="0">
                        <a:latin typeface="Cambria Math"/>
                      </a:rPr>
                      <m:t>.</m:t>
                    </m:r>
                  </m:oMath>
                </a14:m>
                <a:r>
                  <a:rPr lang="en-IN" dirty="0" smtClean="0"/>
                  <a:t> We can define the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contingency table </a:t>
                </a:r>
                <a:r>
                  <a:rPr lang="en-IN" dirty="0" smtClean="0"/>
                  <a:t>summarizing the different matches and mismatches between any two objects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𝑥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/>
                      </a:rPr>
                      <m:t>and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IN" dirty="0" smtClean="0"/>
                  <a:t>, which are as follows.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0" y="1303019"/>
                <a:ext cx="8829890" cy="1477328"/>
              </a:xfrm>
              <a:prstGeom prst="rect">
                <a:avLst/>
              </a:prstGeom>
              <a:blipFill rotWithShape="1">
                <a:blip r:embed="rId2"/>
                <a:stretch>
                  <a:fillRect l="-483" t="-2066" r="-552" b="-57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781089"/>
                  </p:ext>
                </p:extLst>
              </p:nvPr>
            </p:nvGraphicFramePr>
            <p:xfrm>
              <a:off x="705694" y="3400275"/>
              <a:ext cx="2570905" cy="1599604"/>
            </p:xfrm>
            <a:graphic>
              <a:graphicData uri="http://schemas.openxmlformats.org/drawingml/2006/table">
                <a:tbl>
                  <a:tblPr firstRow="1" bandRow="1">
                    <a:tableStyleId>{125E5076-3810-47DD-B79F-674D7AD40C01}</a:tableStyleId>
                  </a:tblPr>
                  <a:tblGrid>
                    <a:gridCol w="8148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91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631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37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99901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Object 𝑥</a:t>
                          </a:r>
                          <a:endParaRPr lang="en-IN" sz="14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Object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IN" sz="140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oMath>
                          </a14:m>
                          <a:endParaRPr lang="en-IN" sz="14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9901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1</a:t>
                          </a:r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0</a:t>
                          </a:r>
                          <a:endParaRPr lang="en-IN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9901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1</a:t>
                          </a:r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IN" sz="1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IN" sz="1400" b="0" i="1" smtClean="0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9901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0</a:t>
                          </a:r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IN" sz="1400" b="0" i="1" smtClean="0">
                                        <a:latin typeface="Cambria Math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IN" sz="1400" b="0" i="1" smtClean="0">
                                        <a:latin typeface="Cambria Math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781089"/>
                  </p:ext>
                </p:extLst>
              </p:nvPr>
            </p:nvGraphicFramePr>
            <p:xfrm>
              <a:off x="705694" y="3400275"/>
              <a:ext cx="2570905" cy="1599604"/>
            </p:xfrm>
            <a:graphic>
              <a:graphicData uri="http://schemas.openxmlformats.org/drawingml/2006/table">
                <a:tbl>
                  <a:tblPr firstRow="1" bandRow="1">
                    <a:tableStyleId>{125E5076-3810-47DD-B79F-674D7AD40C01}</a:tableStyleId>
                  </a:tblPr>
                  <a:tblGrid>
                    <a:gridCol w="814893"/>
                    <a:gridCol w="579110"/>
                    <a:gridCol w="663175"/>
                    <a:gridCol w="513727"/>
                  </a:tblGrid>
                  <a:tr h="399901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Object 𝑥</a:t>
                          </a:r>
                          <a:endParaRPr lang="en-IN" sz="14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6528" t="-1515" r="-347" b="-3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</a:tr>
                  <a:tr h="399901">
                    <a:tc vMerge="1">
                      <a:txBody>
                        <a:bodyPr/>
                        <a:lstStyle/>
                        <a:p>
                          <a:pPr algn="ctr"/>
                          <a:endParaRPr lang="en-IN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1</a:t>
                          </a:r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0</a:t>
                          </a:r>
                          <a:endParaRPr lang="en-IN" sz="1400" dirty="0"/>
                        </a:p>
                      </a:txBody>
                      <a:tcPr anchor="ctr"/>
                    </a:tc>
                  </a:tr>
                  <a:tr h="399901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1</a:t>
                          </a:r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10092" t="-200000" r="-77982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02381" t="-200000" r="-1190" b="-101515"/>
                          </a:stretch>
                        </a:blipFill>
                      </a:tcPr>
                    </a:tc>
                  </a:tr>
                  <a:tr h="399901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 smtClean="0"/>
                            <a:t>0</a:t>
                          </a:r>
                          <a:endParaRPr lang="en-IN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10092" t="-304615" r="-77982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02381" t="-304615" r="-1190" b="-307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267730" y="2780347"/>
            <a:ext cx="3940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B5ED7"/>
                </a:solidFill>
                <a:cs typeface="Times New Roman" pitchFamily="18" charset="0"/>
              </a:rPr>
              <a:t> </a:t>
            </a:r>
            <a:r>
              <a:rPr lang="en-US" sz="1200" b="1" dirty="0">
                <a:solidFill>
                  <a:srgbClr val="0B5ED7"/>
                </a:solidFill>
                <a:cs typeface="Times New Roman" pitchFamily="18" charset="0"/>
              </a:rPr>
              <a:t>Table </a:t>
            </a:r>
            <a:r>
              <a:rPr lang="en-US" sz="1200" b="1" dirty="0" smtClean="0">
                <a:solidFill>
                  <a:srgbClr val="0B5ED7"/>
                </a:solidFill>
                <a:cs typeface="Times New Roman" pitchFamily="18" charset="0"/>
              </a:rPr>
              <a:t>12.3: Contingency table with binary attributes</a:t>
            </a:r>
            <a:endParaRPr lang="en-I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60420" y="3322914"/>
                <a:ext cx="57912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dirty="0" smtClean="0">
                    <a:solidFill>
                      <a:schemeClr val="tx1"/>
                    </a:solidFill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= the number of attributes where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=1 and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=1.</a:t>
                </a:r>
                <a:r>
                  <a:rPr lang="en-IN" dirty="0" smtClean="0"/>
                  <a:t/>
                </a:r>
                <a:br>
                  <a:rPr lang="en-IN" dirty="0" smtClean="0"/>
                </a:br>
                <a:r>
                  <a:rPr lang="en-IN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1</m:t>
                        </m:r>
                        <m:r>
                          <a:rPr lang="en-IN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= the number of attributes where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𝑥</m:t>
                    </m:r>
                  </m:oMath>
                </a14:m>
                <a:r>
                  <a:rPr lang="en-IN" dirty="0"/>
                  <a:t>=1 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𝑦</m:t>
                    </m:r>
                  </m:oMath>
                </a14:m>
                <a:r>
                  <a:rPr lang="en-IN" dirty="0" smtClean="0"/>
                  <a:t>=0.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0</m:t>
                        </m:r>
                        <m:r>
                          <a:rPr lang="en-I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= the number of attributes where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𝑥</m:t>
                    </m:r>
                  </m:oMath>
                </a14:m>
                <a:r>
                  <a:rPr lang="en-IN" dirty="0" smtClean="0"/>
                  <a:t>=0 </a:t>
                </a:r>
                <a:r>
                  <a:rPr lang="en-IN" dirty="0"/>
                  <a:t>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𝑦</m:t>
                    </m:r>
                  </m:oMath>
                </a14:m>
                <a:r>
                  <a:rPr lang="en-IN" dirty="0"/>
                  <a:t>=1</a:t>
                </a:r>
                <a:r>
                  <a:rPr lang="en-IN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IN" dirty="0"/>
                  <a:t>= the number of attributes where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𝑥</m:t>
                    </m:r>
                  </m:oMath>
                </a14:m>
                <a:r>
                  <a:rPr lang="en-IN" dirty="0" smtClean="0"/>
                  <a:t>=0 </a:t>
                </a:r>
                <a:r>
                  <a:rPr lang="en-IN" dirty="0"/>
                  <a:t>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𝑦</m:t>
                    </m:r>
                  </m:oMath>
                </a14:m>
                <a:r>
                  <a:rPr lang="en-IN" dirty="0" smtClean="0"/>
                  <a:t>=0.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3322914"/>
                <a:ext cx="5791200" cy="1754326"/>
              </a:xfrm>
              <a:prstGeom prst="rect">
                <a:avLst/>
              </a:prstGeom>
              <a:blipFill rotWithShape="1">
                <a:blip r:embed="rId4"/>
                <a:stretch>
                  <a:fillRect l="-842" b="-20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2920" y="5349240"/>
                <a:ext cx="82372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>
                    <a:solidFill>
                      <a:srgbClr val="C00000"/>
                    </a:solidFill>
                  </a:rPr>
                  <a:t>Note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00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=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</a:rPr>
                      <m:t>𝑏</m:t>
                    </m:r>
                    <m:r>
                      <a:rPr lang="en-IN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IN" dirty="0" smtClean="0"/>
                  <a:t> the total number of binary attributes.</a:t>
                </a:r>
              </a:p>
              <a:p>
                <a:r>
                  <a:rPr lang="en-IN" dirty="0" smtClean="0"/>
                  <a:t>Now, two cases may arise: symmetric and asymmetric binary attributes.</a:t>
                </a:r>
                <a:endParaRPr lang="en-IN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349240"/>
                <a:ext cx="823722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666" t="-4717" b="-13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3697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Topics to be covered…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78" y="1935480"/>
            <a:ext cx="8501751" cy="35585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Times New Roman" pitchFamily="18" charset="0"/>
              </a:rPr>
              <a:t>Introduction to clustering</a:t>
            </a:r>
            <a:endParaRPr lang="en-US" sz="800" dirty="0" smtClean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cs typeface="Times New Roman" pitchFamily="18" charset="0"/>
              </a:rPr>
              <a:t>Similarity and dissimilarity measures</a:t>
            </a:r>
            <a:endParaRPr lang="en-US" sz="800" dirty="0" smtClean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cs typeface="Times New Roman" pitchFamily="18" charset="0"/>
              </a:rPr>
              <a:t>Clustering techniques</a:t>
            </a:r>
            <a:endParaRPr lang="en-US" sz="800" dirty="0" smtClean="0"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cs typeface="Times New Roman" pitchFamily="18" charset="0"/>
              </a:rPr>
              <a:t>Partitioning algorithms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cs typeface="Times New Roman" pitchFamily="18" charset="0"/>
              </a:rPr>
              <a:t>Hierarchical algorithms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cs typeface="Times New Roman" pitchFamily="18" charset="0"/>
              </a:rPr>
              <a:t>Density-based algorithm</a:t>
            </a:r>
          </a:p>
          <a:p>
            <a:pPr lvl="1"/>
            <a:endParaRPr lang="en-US" sz="100" dirty="0" smtClean="0"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47961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Similarity Measure with Symmetric Binary 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2210" y="1203960"/>
                <a:ext cx="8829890" cy="4881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To measure the similarity between two objects defined by symmetric binary attributes using a measure called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symmetric binary coefficient</a:t>
                </a:r>
                <a:r>
                  <a:rPr lang="en-IN" dirty="0" smtClean="0"/>
                  <a:t> and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denoted as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𝒮</m:t>
                    </m:r>
                  </m:oMath>
                </a14:m>
                <a:r>
                  <a:rPr lang="en-IN" dirty="0" smtClean="0">
                    <a:solidFill>
                      <a:srgbClr val="0B5ED7"/>
                    </a:solidFill>
                  </a:rPr>
                  <a:t> </a:t>
                </a:r>
                <a:r>
                  <a:rPr lang="en-IN" dirty="0" smtClean="0"/>
                  <a:t>and defined below</a:t>
                </a:r>
              </a:p>
              <a:p>
                <a:pPr algn="ctr">
                  <a:buClr>
                    <a:srgbClr val="0B5ED7"/>
                  </a:buClr>
                </a:pP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𝒮</m:t>
                    </m:r>
                    <m:r>
                      <a:rPr lang="en-US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IN" dirty="0" smtClean="0">
                    <a:solidFill>
                      <a:srgbClr val="0B5ED7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𝑚𝑎𝑡𝑐h𝑖𝑛𝑔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𝑣𝑎𝑙𝑢𝑒𝑠</m:t>
                        </m:r>
                      </m:num>
                      <m:den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𝑇𝑜𝑡𝑎𝑙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𝑛𝑢𝑚𝑏𝑒𝑟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𝑎𝑡𝑡𝑟𝑖𝑏𝑢𝑡𝑒𝑠</m:t>
                        </m:r>
                      </m:den>
                    </m:f>
                  </m:oMath>
                </a14:m>
                <a:endParaRPr lang="en-IN" dirty="0" smtClean="0">
                  <a:solidFill>
                    <a:srgbClr val="0B5ED7"/>
                  </a:solidFill>
                </a:endParaRPr>
              </a:p>
              <a:p>
                <a:pPr algn="ctr">
                  <a:buClr>
                    <a:srgbClr val="0B5ED7"/>
                  </a:buClr>
                </a:pPr>
                <a:r>
                  <a:rPr lang="en-IN" dirty="0" smtClean="0"/>
                  <a:t>or</a:t>
                </a:r>
              </a:p>
              <a:p>
                <a:pPr algn="ctr">
                  <a:buClr>
                    <a:srgbClr val="0B5ED7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𝒮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00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00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01</m:t>
                              </m:r>
                            </m:sub>
                          </m:sSub>
                          <m:r>
                            <a:rPr lang="en-IN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 smtClean="0"/>
              </a:p>
              <a:p>
                <a:pPr>
                  <a:buClr>
                    <a:srgbClr val="0B5ED7"/>
                  </a:buClr>
                </a:pPr>
                <a:endParaRPr lang="en-IN" dirty="0" smtClean="0">
                  <a:solidFill>
                    <a:schemeClr val="tx1"/>
                  </a:solidFill>
                </a:endParaRPr>
              </a:p>
              <a:p>
                <a:pPr>
                  <a:buClr>
                    <a:srgbClr val="0B5ED7"/>
                  </a:buClr>
                </a:pPr>
                <a:r>
                  <a:rPr lang="en-IN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dissimilarity measure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, likewise can be denoted as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𝒟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and defined as </a:t>
                </a:r>
              </a:p>
              <a:p>
                <a:pPr>
                  <a:buClr>
                    <a:srgbClr val="0B5ED7"/>
                  </a:buClr>
                </a:pPr>
                <a:endParaRPr lang="en-IN" dirty="0" smtClean="0">
                  <a:solidFill>
                    <a:schemeClr val="tx1"/>
                  </a:solidFill>
                </a:endParaRPr>
              </a:p>
              <a:p>
                <a:pPr algn="ctr">
                  <a:buClr>
                    <a:srgbClr val="0B5ED7"/>
                  </a:buClr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0B5ED7"/>
                    </a:solidFill>
                  </a:rPr>
                  <a:t>=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𝑚𝑖𝑠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𝑚𝑎𝑡𝑐h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𝑒𝑑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𝑣𝑎𝑙𝑢𝑒𝑠</m:t>
                        </m:r>
                      </m:num>
                      <m:den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𝑇𝑜𝑡𝑎𝑙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𝑛𝑢𝑚𝑏𝑒𝑟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𝑎𝑡𝑡𝑟𝑖𝑏𝑢𝑡𝑒𝑠</m:t>
                        </m:r>
                      </m:den>
                    </m:f>
                  </m:oMath>
                </a14:m>
                <a:endParaRPr lang="en-IN" dirty="0">
                  <a:solidFill>
                    <a:srgbClr val="0B5ED7"/>
                  </a:solidFill>
                </a:endParaRPr>
              </a:p>
              <a:p>
                <a:pPr algn="ctr">
                  <a:buClr>
                    <a:srgbClr val="0B5ED7"/>
                  </a:buClr>
                </a:pPr>
                <a:r>
                  <a:rPr lang="en-IN" dirty="0"/>
                  <a:t>or</a:t>
                </a:r>
              </a:p>
              <a:p>
                <a:pPr algn="ctr">
                  <a:buClr>
                    <a:srgbClr val="0B5ED7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𝒟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00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01</m:t>
                              </m:r>
                            </m:sub>
                          </m:sSub>
                          <m:r>
                            <a:rPr lang="en-IN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  <a:p>
                <a:pPr>
                  <a:buClr>
                    <a:srgbClr val="0B5ED7"/>
                  </a:buClr>
                </a:pPr>
                <a:endParaRPr lang="en-IN" dirty="0">
                  <a:solidFill>
                    <a:schemeClr val="tx1"/>
                  </a:solidFill>
                </a:endParaRPr>
              </a:p>
              <a:p>
                <a:pPr>
                  <a:buClr>
                    <a:srgbClr val="0B5ED7"/>
                  </a:buClr>
                </a:pPr>
                <a:r>
                  <a:rPr lang="en-IN" dirty="0" smtClean="0">
                    <a:solidFill>
                      <a:srgbClr val="C00000"/>
                    </a:solidFill>
                  </a:rPr>
                  <a:t>Note that,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𝒟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=1−</m:t>
                    </m:r>
                  </m:oMath>
                </a14:m>
                <a:r>
                  <a:rPr lang="en-IN" dirty="0">
                    <a:solidFill>
                      <a:srgbClr val="0B5ED7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𝒮</m:t>
                    </m:r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0" y="1203960"/>
                <a:ext cx="8829890" cy="4881080"/>
              </a:xfrm>
              <a:prstGeom prst="rect">
                <a:avLst/>
              </a:prstGeom>
              <a:blipFill rotWithShape="1">
                <a:blip r:embed="rId2"/>
                <a:stretch>
                  <a:fillRect l="-622" t="-625" r="-552" b="-1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15593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Similarity Measure with Symmetric Binary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210" y="1310640"/>
            <a:ext cx="88298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b="1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12.2: Proximity measures with symmetric binary attributes</a:t>
            </a:r>
            <a:endParaRPr lang="en-US" b="1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Clr>
                <a:srgbClr val="0B5ED7"/>
              </a:buClr>
            </a:pPr>
            <a:endParaRPr lang="en-IN" dirty="0"/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chemeClr val="tx1"/>
                </a:solidFill>
              </a:rPr>
              <a:t>Consider the following two dataset, where objects are defined with symmetric binary attributes.</a:t>
            </a:r>
          </a:p>
          <a:p>
            <a:pPr>
              <a:buClr>
                <a:srgbClr val="0B5ED7"/>
              </a:buClr>
            </a:pPr>
            <a:endParaRPr lang="en-IN" dirty="0" smtClean="0">
              <a:solidFill>
                <a:schemeClr val="tx1"/>
              </a:solidFill>
            </a:endParaRPr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rgbClr val="0B5ED7"/>
                </a:solidFill>
              </a:rPr>
              <a:t>Gender = {M, F},	Food = {V, N},	Caste = {H, M},	Education = {L, I},</a:t>
            </a:r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rgbClr val="0B5ED7"/>
                </a:solidFill>
              </a:rPr>
              <a:t>Hobby = {T, C},	Job = {Y, N}</a:t>
            </a:r>
          </a:p>
          <a:p>
            <a:pPr>
              <a:buClr>
                <a:srgbClr val="0B5ED7"/>
              </a:buClr>
            </a:pPr>
            <a:endParaRPr lang="en-IN" dirty="0" smtClean="0">
              <a:solidFill>
                <a:srgbClr val="0B5ED7"/>
              </a:solidFill>
            </a:endParaRPr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rgbClr val="0B5ED7"/>
                </a:solidFill>
              </a:rPr>
              <a:t> </a:t>
            </a:r>
            <a:endParaRPr lang="en-IN" dirty="0">
              <a:solidFill>
                <a:srgbClr val="0B5ED7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33148"/>
              </p:ext>
            </p:extLst>
          </p:nvPr>
        </p:nvGraphicFramePr>
        <p:xfrm>
          <a:off x="1392608" y="3444169"/>
          <a:ext cx="6240990" cy="14833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9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Object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Gender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Food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Caste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Education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Hobby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Job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 smtClean="0"/>
                        <a:t>Hari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V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L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Ram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I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T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 smtClean="0"/>
                        <a:t>Tomi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F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H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L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Y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840" y="5158740"/>
                <a:ext cx="7551420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𝒮</m:t>
                    </m:r>
                    <m:r>
                      <m:rPr>
                        <m:nor/>
                      </m:rPr>
                      <a:rPr lang="en-IN" dirty="0"/>
                      <m:t>(</m:t>
                    </m:r>
                    <m:r>
                      <m:rPr>
                        <m:nor/>
                      </m:rPr>
                      <a:rPr lang="en-IN" dirty="0"/>
                      <m:t>Hari</m:t>
                    </m:r>
                    <m:r>
                      <m:rPr>
                        <m:nor/>
                      </m:rPr>
                      <a:rPr lang="en-IN" dirty="0"/>
                      <m:t>, </m:t>
                    </m:r>
                    <m:r>
                      <m:rPr>
                        <m:nor/>
                      </m:rPr>
                      <a:rPr lang="en-IN" dirty="0"/>
                      <m:t>Ram</m:t>
                    </m:r>
                    <m:r>
                      <m:rPr>
                        <m:nor/>
                      </m:rPr>
                      <a:rPr lang="en-IN" dirty="0"/>
                      <m:t>)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1+2</m:t>
                        </m:r>
                      </m:num>
                      <m:den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1+2+1+2</m:t>
                        </m:r>
                      </m:den>
                    </m:f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</a:rPr>
                      <m:t>=0.5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5158740"/>
                <a:ext cx="7551420" cy="483466"/>
              </a:xfrm>
              <a:prstGeom prst="rect">
                <a:avLst/>
              </a:prstGeom>
              <a:blipFill rotWithShape="1">
                <a:blip r:embed="rId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5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5" y="455906"/>
            <a:ext cx="8425339" cy="636519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symmetric Binary 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3584" y="1747280"/>
                <a:ext cx="8829890" cy="3317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Such a similarity measure between two objects defined by asymmetric binary attributes is done by </a:t>
                </a:r>
                <a:r>
                  <a:rPr lang="en-IN" dirty="0" smtClean="0">
                    <a:solidFill>
                      <a:srgbClr val="A50021"/>
                    </a:solidFill>
                  </a:rPr>
                  <a:t>Jaccard Coefficient </a:t>
                </a:r>
                <a:r>
                  <a:rPr lang="en-IN" dirty="0" smtClean="0"/>
                  <a:t>and which is often symbolized by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IN" dirty="0" smtClean="0">
                    <a:solidFill>
                      <a:srgbClr val="0B5ED7"/>
                    </a:solidFill>
                  </a:rPr>
                  <a:t> </a:t>
                </a:r>
                <a:r>
                  <a:rPr lang="en-IN" dirty="0" smtClean="0"/>
                  <a:t>is given by the following equation</a:t>
                </a:r>
              </a:p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endParaRPr lang="en-IN" dirty="0" smtClean="0"/>
              </a:p>
              <a:p>
                <a:pPr algn="ctr">
                  <a:buClr>
                    <a:srgbClr val="0B5ED7"/>
                  </a:buClr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IN" dirty="0" smtClean="0">
                    <a:solidFill>
                      <a:srgbClr val="0B5ED7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𝑚𝑎𝑡𝑐h𝑖𝑛𝑔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𝑝𝑟𝑒𝑠𝑒𝑛𝑐𝑒</m:t>
                        </m:r>
                      </m:num>
                      <m:den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𝑢𝑚𝑏𝑒𝑟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𝑖𝑛𝑣𝑜𝑙𝑣𝑒𝑑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00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𝑚𝑎𝑡𝑐h𝑖𝑛𝑔</m:t>
                        </m:r>
                      </m:den>
                    </m:f>
                  </m:oMath>
                </a14:m>
                <a:endParaRPr lang="en-IN" dirty="0" smtClean="0">
                  <a:solidFill>
                    <a:srgbClr val="0B5ED7"/>
                  </a:solidFill>
                </a:endParaRPr>
              </a:p>
              <a:p>
                <a:pPr algn="ctr">
                  <a:buClr>
                    <a:srgbClr val="0B5ED7"/>
                  </a:buClr>
                </a:pPr>
                <a:r>
                  <a:rPr lang="en-IN" dirty="0" smtClean="0"/>
                  <a:t>or</a:t>
                </a:r>
              </a:p>
              <a:p>
                <a:pPr algn="ctr">
                  <a:buClr>
                    <a:srgbClr val="0B5ED7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01</m:t>
                              </m:r>
                            </m:sub>
                          </m:sSub>
                          <m:r>
                            <a:rPr lang="en-IN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 smtClean="0"/>
              </a:p>
              <a:p>
                <a:pPr>
                  <a:buClr>
                    <a:srgbClr val="0B5ED7"/>
                  </a:buClr>
                </a:pPr>
                <a:endParaRPr lang="en-IN" dirty="0" smtClean="0">
                  <a:solidFill>
                    <a:schemeClr val="tx1"/>
                  </a:solidFill>
                </a:endParaRPr>
              </a:p>
              <a:p>
                <a:pPr>
                  <a:buClr>
                    <a:srgbClr val="0B5ED7"/>
                  </a:buClr>
                </a:pPr>
                <a:endParaRPr lang="en-IN" dirty="0">
                  <a:solidFill>
                    <a:schemeClr val="tx1"/>
                  </a:solidFill>
                </a:endParaRPr>
              </a:p>
              <a:p>
                <a:pPr>
                  <a:buClr>
                    <a:srgbClr val="0B5ED7"/>
                  </a:buClr>
                </a:pPr>
                <a:endParaRPr lang="en-IN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84" y="1747280"/>
                <a:ext cx="8829890" cy="3317703"/>
              </a:xfrm>
              <a:prstGeom prst="rect">
                <a:avLst/>
              </a:prstGeom>
              <a:blipFill rotWithShape="1">
                <a:blip r:embed="rId2"/>
                <a:stretch>
                  <a:fillRect l="-414" t="-919" r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704" y="1188720"/>
            <a:ext cx="8829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b="1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12.3: Jaccard Coefficient</a:t>
            </a:r>
            <a:endParaRPr lang="en-US" b="1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Clr>
                <a:srgbClr val="0B5ED7"/>
              </a:buClr>
            </a:pPr>
            <a:endParaRPr lang="en-IN" dirty="0"/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chemeClr val="tx1"/>
                </a:solidFill>
              </a:rPr>
              <a:t>Consider the following two dataset</a:t>
            </a:r>
            <a:r>
              <a:rPr lang="en-IN" dirty="0" smtClean="0"/>
              <a:t>. </a:t>
            </a:r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rgbClr val="0B5ED7"/>
                </a:solidFill>
              </a:rPr>
              <a:t>Gender = {M, F},	Food = {V, N},	Caste = {H, M},	Education = {L, I},</a:t>
            </a:r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rgbClr val="0B5ED7"/>
                </a:solidFill>
              </a:rPr>
              <a:t>Hobby = {T, C},	Job = {Y, N}</a:t>
            </a:r>
          </a:p>
          <a:p>
            <a:pPr>
              <a:buClr>
                <a:srgbClr val="0B5ED7"/>
              </a:buClr>
            </a:pPr>
            <a:endParaRPr lang="en-IN" dirty="0">
              <a:solidFill>
                <a:srgbClr val="0B5ED7"/>
              </a:solidFill>
            </a:endParaRPr>
          </a:p>
          <a:p>
            <a:pPr algn="just">
              <a:buClr>
                <a:srgbClr val="0B5ED7"/>
              </a:buClr>
            </a:pPr>
            <a:r>
              <a:rPr lang="en-IN" dirty="0" smtClean="0"/>
              <a:t>Calculate </a:t>
            </a:r>
            <a:r>
              <a:rPr lang="en-IN" dirty="0"/>
              <a:t>the Jaccard coefficient between Ram and Hari assuming that all binary attributes are asymmetric and for each pair values for an attribute, first one is more frequent than the second.</a:t>
            </a:r>
          </a:p>
          <a:p>
            <a:pPr>
              <a:buClr>
                <a:srgbClr val="0B5ED7"/>
              </a:buClr>
            </a:pPr>
            <a:endParaRPr lang="en-IN" dirty="0" smtClean="0">
              <a:solidFill>
                <a:srgbClr val="0B5ED7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48583"/>
              </p:ext>
            </p:extLst>
          </p:nvPr>
        </p:nvGraphicFramePr>
        <p:xfrm>
          <a:off x="1497122" y="3827684"/>
          <a:ext cx="6240990" cy="128159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9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Object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Gender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Food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Caste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Education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Hobby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Job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28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 smtClean="0"/>
                        <a:t>Hari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V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L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92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Ram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I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T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55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 smtClean="0"/>
                        <a:t>Tomi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F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H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L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Y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3467" y="5170687"/>
                <a:ext cx="7551420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m:rPr>
                        <m:nor/>
                      </m:rPr>
                      <a:rPr lang="en-IN" dirty="0"/>
                      <m:t>(</m:t>
                    </m:r>
                    <m:r>
                      <m:rPr>
                        <m:nor/>
                      </m:rPr>
                      <a:rPr lang="en-IN" dirty="0"/>
                      <m:t>Hari</m:t>
                    </m:r>
                    <m:r>
                      <m:rPr>
                        <m:nor/>
                      </m:rPr>
                      <a:rPr lang="en-IN" dirty="0"/>
                      <m:t>, </m:t>
                    </m:r>
                    <m:r>
                      <m:rPr>
                        <m:nor/>
                      </m:rPr>
                      <a:rPr lang="en-IN" dirty="0"/>
                      <m:t>Ram</m:t>
                    </m:r>
                    <m:r>
                      <m:rPr>
                        <m:nor/>
                      </m:rPr>
                      <a:rPr lang="en-IN" dirty="0"/>
                      <m:t>)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2+1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</a:rPr>
                      <m:t>=0.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</a:rPr>
                      <m:t>5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67" y="5170687"/>
                <a:ext cx="7551420" cy="483466"/>
              </a:xfrm>
              <a:prstGeom prst="rect">
                <a:avLst/>
              </a:prstGeom>
              <a:blipFill rotWithShape="0">
                <a:blip r:embed="rId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8078" y="5859594"/>
                <a:ext cx="7253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0B5ED7"/>
                  </a:buClr>
                </a:pPr>
                <a:r>
                  <a:rPr lang="en-IN" dirty="0" smtClean="0">
                    <a:solidFill>
                      <a:srgbClr val="C00000"/>
                    </a:solidFill>
                  </a:rPr>
                  <a:t>Note: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m:rPr>
                        <m:nor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IN" dirty="0"/>
                      <m:t>Ram</m:t>
                    </m:r>
                    <m:r>
                      <m:rPr>
                        <m:nor/>
                      </m:rPr>
                      <a:rPr lang="en-IN" b="0" i="0" dirty="0" smtClean="0"/>
                      <m:t>, </m:t>
                    </m:r>
                    <m:r>
                      <m:rPr>
                        <m:nor/>
                      </m:rPr>
                      <a:rPr lang="en-IN" b="0" i="0" dirty="0" smtClean="0"/>
                      <m:t>Tomi</m:t>
                    </m:r>
                    <m:r>
                      <m:rPr>
                        <m:nor/>
                      </m:rPr>
                      <a:rPr lang="en-IN" b="0" i="0" dirty="0" smtClean="0"/>
                      <m:t>) = 0 </m:t>
                    </m:r>
                  </m:oMath>
                </a14:m>
                <a:r>
                  <a:rPr lang="en-IN" b="0" dirty="0" smtClean="0"/>
                  <a:t> 	and 	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m:rPr>
                        <m:nor/>
                      </m:rPr>
                      <a:rPr lang="en-IN" dirty="0"/>
                      <m:t>(</m:t>
                    </m:r>
                    <m:r>
                      <m:rPr>
                        <m:nor/>
                      </m:rPr>
                      <a:rPr lang="en-IN" dirty="0"/>
                      <m:t>Hari</m:t>
                    </m:r>
                    <m:r>
                      <m:rPr>
                        <m:nor/>
                      </m:rPr>
                      <a:rPr lang="en-IN" dirty="0"/>
                      <m:t>, </m:t>
                    </m:r>
                    <m:r>
                      <m:rPr>
                        <m:nor/>
                      </m:rPr>
                      <a:rPr lang="en-IN" dirty="0"/>
                      <m:t>Ram</m:t>
                    </m:r>
                    <m:r>
                      <m:rPr>
                        <m:nor/>
                      </m:rPr>
                      <a:rPr lang="en-IN" dirty="0"/>
                      <m:t>)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=</a:t>
                </a:r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m:rPr>
                        <m:nor/>
                      </m:rPr>
                      <a:rPr lang="en-IN" dirty="0"/>
                      <m:t>(</m:t>
                    </m:r>
                    <m:r>
                      <m:rPr>
                        <m:nor/>
                      </m:rPr>
                      <a:rPr lang="en-IN" dirty="0"/>
                      <m:t>Ram</m:t>
                    </m:r>
                    <m:r>
                      <m:rPr>
                        <m:nor/>
                      </m:rPr>
                      <a:rPr lang="en-IN" b="0" i="0" dirty="0" smtClean="0"/>
                      <m:t>, </m:t>
                    </m:r>
                    <m:r>
                      <m:rPr>
                        <m:nor/>
                      </m:rPr>
                      <a:rPr lang="en-IN" b="0" i="0" dirty="0" smtClean="0"/>
                      <m:t>Hari</m:t>
                    </m:r>
                    <m:r>
                      <m:rPr>
                        <m:nor/>
                      </m:rPr>
                      <a:rPr lang="en-IN" dirty="0"/>
                      <m:t>)</m:t>
                    </m:r>
                    <m:r>
                      <m:rPr>
                        <m:nor/>
                      </m:rPr>
                      <a:rPr lang="en-US" b="0" i="0" dirty="0" smtClean="0"/>
                      <m:t>,</m:t>
                    </m:r>
                    <m:r>
                      <m:rPr>
                        <m:nor/>
                      </m:rPr>
                      <a:rPr lang="en-IN" b="0" i="0" dirty="0" smtClean="0"/>
                      <m:t> </m:t>
                    </m:r>
                    <m:r>
                      <m:rPr>
                        <m:nor/>
                      </m:rPr>
                      <a:rPr lang="en-IN" b="0" i="0" dirty="0" smtClean="0"/>
                      <m:t>etc</m:t>
                    </m:r>
                    <m:r>
                      <m:rPr>
                        <m:nor/>
                      </m:rPr>
                      <a:rPr lang="en-IN" b="0" i="0" dirty="0" smtClean="0"/>
                      <m:t>.</m:t>
                    </m:r>
                  </m:oMath>
                </a14:m>
                <a:r>
                  <a:rPr lang="en-IN" dirty="0"/>
                  <a:t> </a:t>
                </a:r>
                <a:endParaRPr lang="en-IN" b="0" dirty="0" smtClean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78" y="5859594"/>
                <a:ext cx="725390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756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468075" y="455906"/>
            <a:ext cx="8425339" cy="636519"/>
          </a:xfrm>
          <a:prstGeom prst="rect">
            <a:avLst/>
          </a:prstGeom>
        </p:spPr>
        <p:txBody>
          <a:bodyPr vert="horz" lIns="0" rIns="0" bIns="0" anchor="b">
            <a:normAutofit fontScale="9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Asymmetric Binary 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704" y="252224"/>
            <a:ext cx="8829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B5ED7"/>
              </a:buClr>
            </a:pPr>
            <a:r>
              <a:rPr lang="en-US" b="1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b="1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12.4: </a:t>
            </a:r>
          </a:p>
          <a:p>
            <a:pPr>
              <a:buClr>
                <a:srgbClr val="0B5ED7"/>
              </a:buClr>
            </a:pPr>
            <a:endParaRPr lang="en-US" b="1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chemeClr val="tx1"/>
                </a:solidFill>
              </a:rPr>
              <a:t>Consider the following two dataset</a:t>
            </a:r>
            <a:r>
              <a:rPr lang="en-IN" dirty="0" smtClean="0"/>
              <a:t>. </a:t>
            </a:r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rgbClr val="0B5ED7"/>
                </a:solidFill>
              </a:rPr>
              <a:t>Gender = {M, F},	Food = {V, N},	Caste = {H, M},	Education = {L, I},</a:t>
            </a:r>
          </a:p>
          <a:p>
            <a:pPr>
              <a:buClr>
                <a:srgbClr val="0B5ED7"/>
              </a:buClr>
            </a:pPr>
            <a:r>
              <a:rPr lang="en-IN" dirty="0" smtClean="0">
                <a:solidFill>
                  <a:srgbClr val="0B5ED7"/>
                </a:solidFill>
              </a:rPr>
              <a:t>Hobby = {T, C},	Job = {Y, N}</a:t>
            </a:r>
          </a:p>
          <a:p>
            <a:pPr>
              <a:buClr>
                <a:srgbClr val="0B5ED7"/>
              </a:buClr>
            </a:pPr>
            <a:endParaRPr lang="en-IN" dirty="0" smtClean="0">
              <a:solidFill>
                <a:srgbClr val="0B5ED7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724113"/>
              </p:ext>
            </p:extLst>
          </p:nvPr>
        </p:nvGraphicFramePr>
        <p:xfrm>
          <a:off x="1612154" y="1870229"/>
          <a:ext cx="6240990" cy="128159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9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1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Object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Gender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Food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Caste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Education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Hobby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Job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28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 smtClean="0"/>
                        <a:t>Hari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V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L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92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Ram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I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T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55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 smtClean="0"/>
                        <a:t>Tomi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F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H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L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C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Y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15624" y="3337823"/>
            <a:ext cx="7487728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9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How you can calculate similarity if Gender, Hobby and Job are symmetric binary attributes and Food, Caste, Education are asymmetric binary attributes?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450" y="4337299"/>
            <a:ext cx="813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B5ED7"/>
              </a:buClr>
            </a:pPr>
            <a:r>
              <a:rPr lang="en-IN" b="0" dirty="0" smtClean="0"/>
              <a:t>Obtain the similarity matrix with Jaccard coefficient of objects for the above, e.g.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078" y="3376689"/>
            <a:ext cx="4808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Right Arrow 13"/>
          <p:cNvSpPr/>
          <p:nvPr/>
        </p:nvSpPr>
        <p:spPr>
          <a:xfrm rot="5400000">
            <a:off x="4309879" y="4818597"/>
            <a:ext cx="431997" cy="1665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19" y="5117870"/>
            <a:ext cx="3218967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2210" y="1531620"/>
                <a:ext cx="8829890" cy="498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Binary attribute is a special kind of nominal attribute where the attribute has values with two states only.</a:t>
                </a:r>
              </a:p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On the other hand,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categorical attribute </a:t>
                </a:r>
                <a:r>
                  <a:rPr lang="en-IN" dirty="0" smtClean="0"/>
                  <a:t>is another kind of nominal attribute where it has values with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three or more states </a:t>
                </a:r>
                <a:r>
                  <a:rPr lang="en-IN" dirty="0" smtClean="0"/>
                  <a:t>(e.g. </a:t>
                </a:r>
                <a:r>
                  <a:rPr lang="en-IN" dirty="0" smtClean="0">
                    <a:solidFill>
                      <a:srgbClr val="0B5ED7"/>
                    </a:solidFill>
                  </a:rPr>
                  <a:t>color = {Red, Green, Blue}).</a:t>
                </a:r>
              </a:p>
              <a:p>
                <a:pPr marL="285750" indent="-285750" algn="just">
                  <a:lnSpc>
                    <a:spcPct val="150000"/>
                  </a:lnSpc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If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𝓈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 dirty="0" smtClean="0"/>
                  <a:t> denotes the similarity between two objects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 smtClean="0"/>
                  <a:t> then</a:t>
                </a:r>
              </a:p>
              <a:p>
                <a:pPr algn="ctr">
                  <a:lnSpc>
                    <a:spcPct val="150000"/>
                  </a:lnSpc>
                  <a:buClr>
                    <a:srgbClr val="0B5ED7"/>
                  </a:buClr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𝓈</m:t>
                    </m:r>
                    <m:d>
                      <m:d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 dirty="0" smtClean="0">
                    <a:solidFill>
                      <a:srgbClr val="0B5ED7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𝑚𝑎𝑡𝑐h𝑒𝑠</m:t>
                        </m:r>
                      </m:num>
                      <m:den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IN" b="0" dirty="0" smtClean="0">
                  <a:solidFill>
                    <a:srgbClr val="0B5ED7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0B5ED7"/>
                  </a:buClr>
                </a:pPr>
                <a:r>
                  <a:rPr lang="en-IN" dirty="0" smtClean="0"/>
                  <a:t>and the dissimilarity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>
                    <a:solidFill>
                      <a:srgbClr val="0B5ED7"/>
                    </a:solidFill>
                  </a:rPr>
                  <a:t> </a:t>
                </a:r>
                <a:r>
                  <a:rPr lang="en-IN" dirty="0" smtClean="0"/>
                  <a:t>is</a:t>
                </a:r>
              </a:p>
              <a:p>
                <a:pPr algn="ctr">
                  <a:lnSpc>
                    <a:spcPct val="150000"/>
                  </a:lnSpc>
                  <a:buClr>
                    <a:srgbClr val="0B5ED7"/>
                  </a:buClr>
                </a:pP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rgbClr val="0B5ED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𝑚𝑖𝑠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𝑚𝑎𝑡𝑐h𝑒𝑠</m:t>
                        </m:r>
                      </m:num>
                      <m:den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𝑎𝑡𝑡𝑟𝑖𝑏𝑢𝑡𝑒𝑠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IN" dirty="0" smtClean="0"/>
              </a:p>
              <a:p>
                <a:pPr>
                  <a:buClr>
                    <a:srgbClr val="0B5ED7"/>
                  </a:buClr>
                </a:pPr>
                <a:endParaRPr lang="en-IN" dirty="0" smtClean="0"/>
              </a:p>
              <a:p>
                <a:pPr marL="285750" indent="-285750">
                  <a:buClr>
                    <a:srgbClr val="0B5ED7"/>
                  </a:buClr>
                  <a:buFont typeface="Arial" panose="020B0604020202020204" pitchFamily="34" charset="0"/>
                  <a:buChar char="•"/>
                </a:pPr>
                <a:r>
                  <a:rPr lang="en-IN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number of matches and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number of categorical attributes with which objects are defined as </a:t>
                </a:r>
              </a:p>
              <a:p>
                <a:pPr algn="ctr">
                  <a:buClr>
                    <a:srgbClr val="0B5ED7"/>
                  </a:buClr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𝓈</m:t>
                    </m:r>
                    <m:d>
                      <m:d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    and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  <m:d>
                      <m:d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>
                  <a:buClr>
                    <a:srgbClr val="0B5ED7"/>
                  </a:buClr>
                </a:pPr>
                <a:endParaRPr lang="en-IN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0" y="1531620"/>
                <a:ext cx="8829890" cy="4982518"/>
              </a:xfrm>
              <a:prstGeom prst="rect">
                <a:avLst/>
              </a:prstGeom>
              <a:blipFill rotWithShape="0">
                <a:blip r:embed="rId2"/>
                <a:stretch>
                  <a:fillRect l="-622" t="-611" r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075" y="455906"/>
            <a:ext cx="8425339" cy="636519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Categorical Attribute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3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704" y="1188720"/>
            <a:ext cx="882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b="1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12.4: </a:t>
            </a:r>
            <a:endParaRPr lang="en-US" b="1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786618"/>
              </p:ext>
            </p:extLst>
          </p:nvPr>
        </p:nvGraphicFramePr>
        <p:xfrm>
          <a:off x="2498970" y="1503998"/>
          <a:ext cx="4149308" cy="184214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37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55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Object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Color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Position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Distance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9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1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R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L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L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9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B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M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0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G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R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M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0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R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L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H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4226" y="3526698"/>
            <a:ext cx="755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The similarity matrix considering only color attribute is shown below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76034" y="4076589"/>
                <a:ext cx="3020122" cy="12926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 smtClean="0"/>
                  <a:t>Dissimilarity </a:t>
                </a:r>
                <a:r>
                  <a:rPr lang="en-IN" dirty="0"/>
                  <a:t>matrix</a:t>
                </a:r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6000" dirty="0">
                    <a:solidFill>
                      <a:srgbClr val="FF0000"/>
                    </a:solidFill>
                  </a:rPr>
                  <a:t>?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034" y="4076589"/>
                <a:ext cx="3020122" cy="1292662"/>
              </a:xfrm>
              <a:prstGeom prst="rect">
                <a:avLst/>
              </a:prstGeom>
              <a:blipFill rotWithShape="0">
                <a:blip r:embed="rId2"/>
                <a:stretch>
                  <a:fillRect l="-1613" t="-14623" r="-11089" b="-9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64226" y="5483300"/>
            <a:ext cx="7936310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9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Obtain the dissimilarity matrix considering both the categorical attributes (i.e. color and </a:t>
            </a:r>
            <a:r>
              <a:rPr lang="en-IN" dirty="0" smtClean="0"/>
              <a:t>position).</a:t>
            </a:r>
            <a:endParaRPr lang="en-IN" dirty="0" smtClean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5" y="3918701"/>
            <a:ext cx="2072820" cy="141439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8075" y="455906"/>
            <a:ext cx="8425339" cy="636519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Categorical Attribute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3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2210" y="1426423"/>
                <a:ext cx="8829890" cy="5198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Ordinal attribute is a special kind of categorical attribute, where the values of attribute follows a sequence (</a:t>
                </a:r>
                <a:r>
                  <a:rPr lang="en-IN" dirty="0"/>
                  <a:t>ordering) </a:t>
                </a:r>
                <a:r>
                  <a:rPr lang="en-IN" dirty="0" smtClean="0"/>
                  <a:t>e.g. Grade = {Ex, A, B, C} where Ex &gt; A &gt;B &gt;C.</a:t>
                </a:r>
                <a:endParaRPr lang="en-IN" dirty="0"/>
              </a:p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Suppose, </a:t>
                </a:r>
                <a:r>
                  <a:rPr lang="en-IN" i="1" dirty="0" smtClean="0"/>
                  <a:t>A</a:t>
                </a:r>
                <a:r>
                  <a:rPr lang="en-IN" dirty="0" smtClean="0"/>
                  <a:t> is an attribute of type ordinal and the set of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,…..,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 smtClean="0"/>
                  <a:t>. 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values of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are ordered in ascending order as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..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. Let </a:t>
                </a:r>
                <a:r>
                  <a:rPr lang="en-IN" i="1" dirty="0" smtClean="0"/>
                  <a:t>i-th </a:t>
                </a:r>
                <a:r>
                  <a:rPr lang="en-IN" dirty="0" smtClean="0"/>
                  <a:t>attribute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be ranked as </a:t>
                </a:r>
                <a:r>
                  <a:rPr lang="en-IN" i="1" dirty="0" err="1" smtClean="0"/>
                  <a:t>i</a:t>
                </a:r>
                <a:r>
                  <a:rPr lang="en-IN" i="1" dirty="0" smtClean="0"/>
                  <a:t>, </a:t>
                </a:r>
                <a:r>
                  <a:rPr lang="en-IN" i="1" dirty="0" err="1" smtClean="0"/>
                  <a:t>i</a:t>
                </a:r>
                <a:r>
                  <a:rPr lang="en-IN" i="1" dirty="0" smtClean="0"/>
                  <a:t>=1,2,..n.</a:t>
                </a:r>
                <a:endParaRPr lang="en-IN" dirty="0" smtClean="0">
                  <a:solidFill>
                    <a:schemeClr val="tx1"/>
                  </a:solidFill>
                </a:endParaRPr>
              </a:p>
              <a:p>
                <a:pPr marL="285750" indent="-285750" algn="just">
                  <a:buClr>
                    <a:srgbClr val="0B5ED7"/>
                  </a:buClr>
                  <a:buFont typeface="Arial" pitchFamily="34" charset="0"/>
                  <a:buChar char="•"/>
                </a:pPr>
                <a:r>
                  <a:rPr lang="en-IN" dirty="0" smtClean="0"/>
                  <a:t>The normalized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can be expressed as </a:t>
                </a:r>
              </a:p>
              <a:p>
                <a:pPr algn="ctr">
                  <a:lnSpc>
                    <a:spcPct val="150000"/>
                  </a:lnSpc>
                  <a:buClr>
                    <a:srgbClr val="0B5ED7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dirty="0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b="0" i="1" dirty="0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b="0" i="1" dirty="0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IN" b="0" i="1" dirty="0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dirty="0" smtClean="0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b="0" i="1" dirty="0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dirty="0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IN" b="0" i="1" dirty="0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b="0" i="1" dirty="0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IN" b="0" dirty="0" smtClean="0">
                  <a:solidFill>
                    <a:srgbClr val="0B5ED7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B5ED7"/>
                  </a:buClr>
                  <a:buFont typeface="Arial" panose="020B0604020202020204" pitchFamily="34" charset="0"/>
                  <a:buChar char="•"/>
                </a:pPr>
                <a:r>
                  <a:rPr lang="en-IN" dirty="0" smtClean="0">
                    <a:solidFill>
                      <a:schemeClr val="tx1"/>
                    </a:solidFill>
                  </a:rPr>
                  <a:t>Thus, normalized values lie in the range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[0..1]</m:t>
                    </m:r>
                  </m:oMath>
                </a14:m>
                <a:r>
                  <a:rPr lang="en-IN" b="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buClr>
                    <a:srgbClr val="0B5ED7"/>
                  </a:buClr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b="0" dirty="0" smtClean="0">
                    <a:solidFill>
                      <a:schemeClr val="tx1"/>
                    </a:solidFill>
                  </a:rPr>
                  <a:t> is a numerical value, the similarity measure, then can be calculated using any similarity measurement method for numerical attribute.</a:t>
                </a:r>
              </a:p>
              <a:p>
                <a:pPr marL="285750" indent="-285750">
                  <a:buClr>
                    <a:srgbClr val="0B5ED7"/>
                  </a:buClr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For example, the similarity measure between two objects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0" dirty="0" smtClean="0">
                    <a:solidFill>
                      <a:schemeClr val="tx1"/>
                    </a:solidFill>
                  </a:rPr>
                  <a:t>with attribute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b="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b="0" dirty="0" smtClean="0">
                    <a:solidFill>
                      <a:schemeClr val="tx1"/>
                    </a:solidFill>
                  </a:rPr>
                  <a:t>then can be expressed as</a:t>
                </a:r>
              </a:p>
              <a:p>
                <a:pPr algn="ctr">
                  <a:buClr>
                    <a:srgbClr val="0B5ED7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𝓈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i="1" dirty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 dirty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 dirty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i="1" dirty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dirty="0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 dirty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 dirty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 dirty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b="0" i="1" dirty="0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IN" b="0" i="1" dirty="0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IN" dirty="0" smtClean="0">
                  <a:solidFill>
                    <a:schemeClr val="tx1"/>
                  </a:solidFill>
                </a:endParaRPr>
              </a:p>
              <a:p>
                <a:pPr>
                  <a:buClr>
                    <a:srgbClr val="0B5ED7"/>
                  </a:buClr>
                </a:pPr>
                <a:r>
                  <a:rPr lang="en-IN" dirty="0"/>
                  <a:t>w</a:t>
                </a:r>
                <a:r>
                  <a:rPr lang="en-IN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dirty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dirty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are the normalized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 respectively.</a:t>
                </a:r>
                <a:endParaRPr lang="en-IN" dirty="0">
                  <a:solidFill>
                    <a:schemeClr val="tx1"/>
                  </a:solidFill>
                </a:endParaRPr>
              </a:p>
              <a:p>
                <a:pPr>
                  <a:buClr>
                    <a:srgbClr val="0B5ED7"/>
                  </a:buClr>
                </a:pPr>
                <a:endParaRPr lang="en-IN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10" y="1426423"/>
                <a:ext cx="8829890" cy="5198411"/>
              </a:xfrm>
              <a:prstGeom prst="rect">
                <a:avLst/>
              </a:prstGeom>
              <a:blipFill rotWithShape="1">
                <a:blip r:embed="rId2"/>
                <a:stretch>
                  <a:fillRect l="-622" t="-586" r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075" y="455906"/>
            <a:ext cx="8425339" cy="636519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Ordinal Attribute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81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957" y="1104452"/>
            <a:ext cx="8829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b="1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12.5: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Consider the following set of records, where each record is defined by two ordinal attributes </a:t>
            </a:r>
            <a:r>
              <a:rPr lang="en-US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size={S, M, L}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Quality = {Ex, A, B, C}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such that </a:t>
            </a:r>
            <a:r>
              <a:rPr lang="en-US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S&lt;M&lt;L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Ex&gt;A&gt;B&gt;C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848705"/>
              </p:ext>
            </p:extLst>
          </p:nvPr>
        </p:nvGraphicFramePr>
        <p:xfrm>
          <a:off x="3076388" y="2010996"/>
          <a:ext cx="3111981" cy="1595414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37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3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Object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Size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Quality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63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S (0.0)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 (0.66)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63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 (1.0)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Ex (1.0)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7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 (1.0)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 (0.0)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1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M (0.5)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 (0.33)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2749" y="3640910"/>
            <a:ext cx="755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Normalized values are shown in brackets.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Their similarity measures are shown in the similarity matrix below.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48612" y="4706029"/>
            <a:ext cx="51969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000" dirty="0" smtClean="0">
                <a:solidFill>
                  <a:srgbClr val="FF0000"/>
                </a:solidFill>
              </a:rPr>
              <a:t>?</a:t>
            </a:r>
            <a:endParaRPr lang="en-IN" sz="6000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64223" y="5675526"/>
            <a:ext cx="7936310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9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Find the dissimilarity matrix, when each object is defined by only one ordinal attribute say size (or quality).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679166" y="4512954"/>
                <a:ext cx="188763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eqAr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</m:eqArr>
                              </m:e>
                            </m:mr>
                          </m: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166" y="4512954"/>
                <a:ext cx="1887632" cy="1020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5297" y="4201455"/>
                <a:ext cx="1474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mr>
                    </m:m>
                  </m:oMath>
                </a14:m>
                <a:r>
                  <a:rPr lang="en-IN" dirty="0" smtClean="0"/>
                  <a:t>    </a:t>
                </a:r>
                <a:r>
                  <a:rPr lang="en-IN" i="1" dirty="0" smtClean="0"/>
                  <a:t>D</a:t>
                </a:r>
                <a:endParaRPr lang="en-IN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297" y="4201455"/>
                <a:ext cx="14741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372" t="-28261" r="-9504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4048612" y="4566659"/>
            <a:ext cx="1386030" cy="893862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8075" y="455906"/>
            <a:ext cx="8425339" cy="636519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Ordinal Attribute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8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4957" y="1441910"/>
                <a:ext cx="8829890" cy="4509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chemeClr val="accent3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 measure called 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distance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is usually referred to estimate the similarity between two objects defined with interval-scaled attributes.</a:t>
                </a:r>
              </a:p>
              <a:p>
                <a:pPr marL="742950" lvl="1" indent="-285750" algn="just">
                  <a:buClr>
                    <a:schemeClr val="accent3"/>
                  </a:buClr>
                  <a:buFont typeface="Arial" panose="020B0604020202020204" pitchFamily="34" charset="0"/>
                  <a:buChar char="•"/>
                </a:pPr>
                <a:endParaRPr lang="en-US" sz="1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chemeClr val="accent3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We first present a generic formula to express distance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sz="2000" i="1" dirty="0" smtClean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between two objects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in </a:t>
                </a:r>
                <a:r>
                  <a:rPr lang="en-US" sz="2000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-dimensional space. Suppose</a:t>
                </a:r>
                <a:r>
                  <a:rPr lang="en-US" sz="2000" i="1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0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denote the values of </a:t>
                </a:r>
                <a:r>
                  <a:rPr lang="en-US" sz="2000" i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2000" i="1" baseline="30000" dirty="0" err="1" smtClean="0">
                    <a:latin typeface="Times New Roman" pitchFamily="18" charset="0"/>
                    <a:cs typeface="Times New Roman" pitchFamily="18" charset="0"/>
                  </a:rPr>
                  <a:t>th</a:t>
                </a:r>
                <a:r>
                  <a:rPr lang="en-US" sz="20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attribute of the objects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respectively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>
                  <a:buClr>
                    <a:schemeClr val="accent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b="0" i="1" smtClean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b="0" i="1" smtClean="0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b="0" i="1" smtClean="0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cs typeface="Times New Roman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b="0" i="1" smtClean="0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chemeClr val="accent3"/>
                  </a:buClr>
                  <a:buFont typeface="Arial" pitchFamily="34" charset="0"/>
                  <a:buChar char="•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Here,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𝑟</m:t>
                    </m:r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is any integer value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285750" indent="-285750" algn="just">
                  <a:buClr>
                    <a:schemeClr val="accent3"/>
                  </a:buClr>
                  <a:buFont typeface="Arial" pitchFamily="34" charset="0"/>
                  <a:buChar char="•"/>
                </a:pPr>
                <a:endParaRPr lang="en-US" sz="100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chemeClr val="accent3"/>
                  </a:buClr>
                  <a:buFont typeface="Arial" pitchFamily="34" charset="0"/>
                  <a:buChar char="•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This distance metric most popularly known as </a:t>
                </a:r>
                <a:r>
                  <a:rPr lang="en-US" sz="2000" dirty="0" err="1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Minkowski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metric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285750" indent="-285750" algn="just">
                  <a:buClr>
                    <a:schemeClr val="accent3"/>
                  </a:buClr>
                  <a:buFont typeface="Arial" pitchFamily="34" charset="0"/>
                  <a:buChar char="•"/>
                </a:pPr>
                <a:endParaRPr lang="en-US" sz="100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chemeClr val="accent3"/>
                  </a:buClr>
                  <a:buFont typeface="Arial" pitchFamily="34" charset="0"/>
                  <a:buChar char="•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This distance measure follows some well-known properties. These are mentioned in the next slide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>
                  <a:buClr>
                    <a:schemeClr val="accent3"/>
                  </a:buClr>
                </a:pPr>
                <a:endParaRPr lang="en-US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57" y="1441910"/>
                <a:ext cx="8829890" cy="4509761"/>
              </a:xfrm>
              <a:prstGeom prst="rect">
                <a:avLst/>
              </a:prstGeom>
              <a:blipFill rotWithShape="1">
                <a:blip r:embed="rId2"/>
                <a:stretch>
                  <a:fillRect l="-622" t="-677" r="-6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468075" y="455906"/>
            <a:ext cx="8425339" cy="636519"/>
          </a:xfrm>
          <a:prstGeom prst="rect">
            <a:avLst/>
          </a:prstGeom>
        </p:spPr>
        <p:txBody>
          <a:bodyPr vert="horz" lIns="0" rIns="0" bIns="0" anchor="b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Interval Scale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965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Clustering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Classification consists of assigning a class label to a set of unclassified cases.</a:t>
            </a:r>
          </a:p>
          <a:p>
            <a:pPr lvl="8" algn="just"/>
            <a:endParaRPr lang="en-US" sz="800" dirty="0" smtClean="0"/>
          </a:p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A50021"/>
                </a:solidFill>
              </a:rPr>
              <a:t>Supervised Classification</a:t>
            </a:r>
          </a:p>
          <a:p>
            <a:pPr lvl="1">
              <a:spcBef>
                <a:spcPct val="50000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set of possible classes is known in advance</a:t>
            </a:r>
            <a:r>
              <a:rPr lang="en-US" sz="1800" dirty="0" smtClean="0"/>
              <a:t>.</a:t>
            </a:r>
          </a:p>
          <a:p>
            <a:pPr lvl="8"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r>
              <a:rPr lang="en-US" sz="2000" b="1" dirty="0" smtClean="0">
                <a:solidFill>
                  <a:srgbClr val="A50021"/>
                </a:solidFill>
              </a:rPr>
              <a:t>Unsupervised </a:t>
            </a:r>
            <a:r>
              <a:rPr lang="en-US" sz="2000" b="1" dirty="0">
                <a:solidFill>
                  <a:srgbClr val="A50021"/>
                </a:solidFill>
              </a:rPr>
              <a:t>Classification</a:t>
            </a:r>
          </a:p>
          <a:p>
            <a:pPr lvl="1">
              <a:spcBef>
                <a:spcPct val="50000"/>
              </a:spcBef>
            </a:pPr>
            <a:r>
              <a:rPr lang="en-US" sz="1800" dirty="0" smtClean="0"/>
              <a:t>Set </a:t>
            </a:r>
            <a:r>
              <a:rPr lang="en-US" sz="1800" dirty="0"/>
              <a:t>of possible classes is not known. After classification we can try to assign a name to that class. </a:t>
            </a:r>
          </a:p>
          <a:p>
            <a:pPr lvl="2">
              <a:spcBef>
                <a:spcPct val="50000"/>
              </a:spcBef>
            </a:pPr>
            <a:r>
              <a:rPr lang="en-US" sz="1600" dirty="0" smtClean="0"/>
              <a:t>Unsupervised </a:t>
            </a:r>
            <a:r>
              <a:rPr lang="en-US" sz="1600" dirty="0"/>
              <a:t>classification is called </a:t>
            </a:r>
            <a:r>
              <a:rPr lang="en-US" sz="1600" b="1" dirty="0">
                <a:solidFill>
                  <a:srgbClr val="CC3300"/>
                </a:solidFill>
              </a:rPr>
              <a:t>clustering</a:t>
            </a:r>
            <a:r>
              <a:rPr lang="en-US" sz="1600" dirty="0"/>
              <a:t>.</a:t>
            </a:r>
          </a:p>
          <a:p>
            <a:pPr lvl="2" algn="just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28530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4957" y="1278623"/>
                <a:ext cx="8829890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chemeClr val="accent3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Properties of </a:t>
                </a:r>
                <a:r>
                  <a:rPr lang="en-US" b="1" dirty="0" err="1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Minkowski</a:t>
                </a:r>
                <a:r>
                  <a:rPr lang="en-US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metrics: </a:t>
                </a:r>
              </a:p>
              <a:p>
                <a:pPr algn="just">
                  <a:buClr>
                    <a:schemeClr val="accent3"/>
                  </a:buClr>
                </a:pPr>
                <a:endParaRPr lang="en-US" dirty="0" smtClean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Non-negativity:</a:t>
                </a:r>
              </a:p>
              <a:p>
                <a:pPr marL="800100" lvl="1" indent="-342900" algn="just">
                  <a:buClr>
                    <a:srgbClr val="C00000"/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𝑑</m:t>
                    </m:r>
                    <m:d>
                      <m:d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≥0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𝑓𝑜𝑟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𝑎𝑙𝑙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𝑎𝑛𝑑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𝑦</m:t>
                    </m:r>
                  </m:oMath>
                </a14:m>
                <a:endParaRPr lang="en-IN" dirty="0">
                  <a:solidFill>
                    <a:srgbClr val="0B5ED7"/>
                  </a:solidFill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marL="800100" lvl="1" indent="-342900" algn="just">
                  <a:buClr>
                    <a:srgbClr val="C00000"/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𝑑</m:t>
                    </m:r>
                    <m:d>
                      <m:d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only if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IN" dirty="0">
                    <a:solidFill>
                      <a:srgbClr val="0B5ED7"/>
                    </a:solidFill>
                    <a:latin typeface="Times New Roman" pitchFamily="18" charset="0"/>
                    <a:ea typeface="Cambria Math"/>
                    <a:cs typeface="Times New Roman" pitchFamily="18" charset="0"/>
                  </a:rPr>
                  <a:t>. </a:t>
                </a:r>
                <a:r>
                  <a:rPr lang="en-IN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This is also called </a:t>
                </a:r>
                <a:r>
                  <a:rPr lang="en-IN" dirty="0">
                    <a:solidFill>
                      <a:srgbClr val="0B5ED7"/>
                    </a:solidFill>
                    <a:latin typeface="Times New Roman" pitchFamily="18" charset="0"/>
                    <a:ea typeface="Cambria Math"/>
                    <a:cs typeface="Times New Roman" pitchFamily="18" charset="0"/>
                  </a:rPr>
                  <a:t>identity condition</a:t>
                </a:r>
                <a:r>
                  <a:rPr lang="en-IN" dirty="0" smtClean="0">
                    <a:latin typeface="Times New Roman" pitchFamily="18" charset="0"/>
                    <a:ea typeface="Cambria Math"/>
                    <a:cs typeface="Times New Roman" pitchFamily="18" charset="0"/>
                  </a:rPr>
                  <a:t>.</a:t>
                </a:r>
              </a:p>
              <a:p>
                <a:pPr marL="800100" lvl="1" indent="-342900" algn="just">
                  <a:buClr>
                    <a:srgbClr val="C00000"/>
                  </a:buClr>
                  <a:buFont typeface="+mj-lt"/>
                  <a:buAutoNum type="alphaLcPeriod"/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IN" dirty="0" smtClean="0">
                    <a:solidFill>
                      <a:srgbClr val="A50021"/>
                    </a:solidFill>
                    <a:latin typeface="Times New Roman" pitchFamily="18" charset="0"/>
                    <a:ea typeface="Cambria Math"/>
                    <a:cs typeface="Times New Roman" pitchFamily="18" charset="0"/>
                  </a:rPr>
                  <a:t>Symmetry:</a:t>
                </a:r>
              </a:p>
              <a:p>
                <a:pPr lvl="1" algn="just"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  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𝑓𝑜𝑟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𝑎𝑙𝑙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𝑎𝑛𝑑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𝑦</m:t>
                      </m:r>
                    </m:oMath>
                  </m:oMathPara>
                </a14:m>
                <a:endParaRPr lang="en-IN" dirty="0" smtClean="0">
                  <a:solidFill>
                    <a:srgbClr val="0B5ED7"/>
                  </a:solidFill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lvl="1" algn="just">
                  <a:buClr>
                    <a:srgbClr val="C00000"/>
                  </a:buClr>
                </a:pPr>
                <a:r>
                  <a:rPr lang="en-IN" dirty="0" smtClean="0">
                    <a:latin typeface="Times New Roman" pitchFamily="18" charset="0"/>
                    <a:ea typeface="Cambria Math"/>
                    <a:cs typeface="Times New Roman" pitchFamily="18" charset="0"/>
                  </a:rPr>
                  <a:t>This condition ensures that the order in which objects are considered is not important.</a:t>
                </a:r>
                <a:endParaRPr lang="en-IN" dirty="0"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lvl="1" algn="just">
                  <a:buClr>
                    <a:srgbClr val="C00000"/>
                  </a:buClr>
                </a:pPr>
                <a:endParaRPr lang="en-IN" dirty="0" smtClean="0"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IN" dirty="0" smtClean="0">
                    <a:solidFill>
                      <a:srgbClr val="A50021"/>
                    </a:solidFill>
                    <a:latin typeface="Times New Roman" pitchFamily="18" charset="0"/>
                    <a:ea typeface="Cambria Math"/>
                    <a:cs typeface="Times New Roman" pitchFamily="18" charset="0"/>
                  </a:rPr>
                  <a:t>Transitivity:</a:t>
                </a:r>
              </a:p>
              <a:p>
                <a:pPr lvl="1" algn="just"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</m:d>
                      <m:r>
                        <a:rPr lang="en-IN" i="1" dirty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≤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+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</m:d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𝑓𝑜𝑟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𝑎𝑙𝑙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,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𝑎𝑛𝑑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𝑧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.</m:t>
                      </m:r>
                    </m:oMath>
                  </m:oMathPara>
                </a14:m>
                <a:endParaRPr lang="en-IN" b="0" dirty="0" smtClean="0">
                  <a:solidFill>
                    <a:srgbClr val="0B5ED7"/>
                  </a:solidFill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marL="742950" lvl="1" indent="-285750" algn="just">
                  <a:buClr>
                    <a:srgbClr val="C00000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solidFill>
                      <a:schemeClr val="tx1"/>
                    </a:solidFill>
                    <a:latin typeface="Times New Roman" pitchFamily="18" charset="0"/>
                    <a:ea typeface="Cambria Math"/>
                    <a:cs typeface="Times New Roman" pitchFamily="18" charset="0"/>
                  </a:rPr>
                  <a:t>This condition has the interpretation that the least distance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𝑑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IN" dirty="0" smtClean="0">
                    <a:solidFill>
                      <a:schemeClr val="tx1"/>
                    </a:solidFill>
                    <a:latin typeface="Times New Roman" pitchFamily="18" charset="0"/>
                    <a:ea typeface="Cambria Math"/>
                    <a:cs typeface="Times New Roman" pitchFamily="18" charset="0"/>
                  </a:rPr>
                  <a:t> between objects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𝑎𝑛𝑑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  <a:latin typeface="Times New Roman" pitchFamily="18" charset="0"/>
                    <a:ea typeface="Cambria Math"/>
                    <a:cs typeface="Times New Roman" pitchFamily="18" charset="0"/>
                  </a:rPr>
                  <a:t> is always less than or equal to the sum of the distance between the objects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𝑎𝑛𝑑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, 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  <a:latin typeface="Times New Roman" pitchFamily="18" charset="0"/>
                    <a:ea typeface="Cambria Math"/>
                    <a:cs typeface="Times New Roman" pitchFamily="18" charset="0"/>
                  </a:rPr>
                  <a:t>and between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𝑎𝑛𝑑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𝑧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742950" lvl="1" indent="-285750" algn="just">
                  <a:buClr>
                    <a:srgbClr val="C00000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This property is also termed as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Triangle Inequality.</a:t>
                </a:r>
              </a:p>
              <a:p>
                <a:pPr marL="342900" indent="-342900" algn="just">
                  <a:buClr>
                    <a:schemeClr val="accent3"/>
                  </a:buClr>
                  <a:buFont typeface="+mj-lt"/>
                  <a:buAutoNum type="arabicPeriod"/>
                </a:pPr>
                <a:endParaRPr lang="en-US" dirty="0" smtClean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57" y="1278623"/>
                <a:ext cx="8829890" cy="4801314"/>
              </a:xfrm>
              <a:prstGeom prst="rect">
                <a:avLst/>
              </a:prstGeom>
              <a:blipFill rotWithShape="1">
                <a:blip r:embed="rId2"/>
                <a:stretch>
                  <a:fillRect l="-622" t="-635" r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468075" y="455906"/>
            <a:ext cx="8425339" cy="636519"/>
          </a:xfrm>
          <a:prstGeom prst="rect">
            <a:avLst/>
          </a:prstGeom>
        </p:spPr>
        <p:txBody>
          <a:bodyPr vert="horz" lIns="0" rIns="0" bIns="0" anchor="b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Interval Scale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4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4957" y="1082680"/>
                <a:ext cx="8829890" cy="528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chemeClr val="accent3"/>
                  </a:buClr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Depending on the value of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𝑟</m:t>
                    </m:r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the distance measure is renamed accordingly.</a:t>
                </a:r>
              </a:p>
              <a:p>
                <a:pPr algn="just">
                  <a:buClr>
                    <a:schemeClr val="accent3"/>
                  </a:buClr>
                </a:pPr>
                <a:endParaRPr lang="en-US" dirty="0" smtClean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Manhattan distance (L</a:t>
                </a:r>
                <a:r>
                  <a:rPr lang="en-US" b="1" baseline="-25000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1 </a:t>
                </a: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Norm: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A50021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 = 1)</a:t>
                </a:r>
              </a:p>
              <a:p>
                <a:pPr algn="just">
                  <a:buClr>
                    <a:srgbClr val="C00000"/>
                  </a:buClr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Manhattan distance is expressed as</a:t>
                </a:r>
              </a:p>
              <a:p>
                <a:pPr algn="just"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denotes the absolute value. This metric is also alternatively termed as </a:t>
                </a:r>
                <a:r>
                  <a:rPr lang="en-US" b="1" dirty="0" err="1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Taxicals</a:t>
                </a: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metric, city-block metric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algn="just">
                  <a:buClr>
                    <a:srgbClr val="C00000"/>
                  </a:buClr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Example: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x = [7, 3, 5] and y = [3, 2, 6]. </a:t>
                </a:r>
              </a:p>
              <a:p>
                <a:pPr algn="just">
                  <a:buClr>
                    <a:srgbClr val="C00000"/>
                  </a:buClr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Manhattan distance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7−3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3−2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5−6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=6.</m:t>
                    </m:r>
                  </m:oMath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C00000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a special instance of Manhattan distance, when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attribute values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[0, 1]</m:t>
                    </m:r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called </a:t>
                </a: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amming distance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285750" indent="-285750" algn="just">
                  <a:buClr>
                    <a:srgbClr val="C00000"/>
                  </a:buClr>
                  <a:buFont typeface="Arial" pitchFamily="34" charset="0"/>
                  <a:buChar char="•"/>
                </a:pPr>
                <a:endParaRPr lang="en-US" sz="1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C00000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Alternatively, Hamming distance is the number of bits that are different between two objects that have only binary values (i.e. between two binary vectors).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57" y="1082680"/>
                <a:ext cx="8829890" cy="5280548"/>
              </a:xfrm>
              <a:prstGeom prst="rect">
                <a:avLst/>
              </a:prstGeom>
              <a:blipFill rotWithShape="1">
                <a:blip r:embed="rId2"/>
                <a:stretch>
                  <a:fillRect l="-622" t="-577" r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468075" y="350709"/>
            <a:ext cx="8425339" cy="636519"/>
          </a:xfrm>
          <a:prstGeom prst="rect">
            <a:avLst/>
          </a:prstGeom>
        </p:spPr>
        <p:txBody>
          <a:bodyPr vert="horz" lIns="0" rIns="0" bIns="0" anchor="b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Interval Scale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35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4957" y="1398366"/>
                <a:ext cx="8829890" cy="3721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C00000"/>
                  </a:buClr>
                </a:pP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2. Euclidean Distance (L</a:t>
                </a:r>
                <a:r>
                  <a:rPr lang="en-US" b="1" baseline="-25000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Norm: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A50021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 = 2)</a:t>
                </a:r>
              </a:p>
              <a:p>
                <a:pPr algn="just">
                  <a:buClr>
                    <a:srgbClr val="C00000"/>
                  </a:buClr>
                </a:pPr>
                <a:endParaRPr lang="en-US" b="1" dirty="0" smtClean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indent="271463" algn="just">
                  <a:buClr>
                    <a:srgbClr val="C00000"/>
                  </a:buClr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This metric is same as Euclidean distance between any two points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  <a:ea typeface="Cambria Math"/>
                          </a:rPr>
                          <m:t>ℛ</m:t>
                        </m:r>
                      </m:e>
                      <m: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b="0" i="1" dirty="0" smtClean="0">
                    <a:solidFill>
                      <a:schemeClr val="tx1"/>
                    </a:solidFill>
                    <a:latin typeface="Cambria Math"/>
                    <a:ea typeface="Cambria Math" panose="02040503050406030204" pitchFamily="18" charset="0"/>
                  </a:rPr>
                  <a:t>.</a:t>
                </a:r>
              </a:p>
              <a:p>
                <a:pPr algn="just"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IN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i="1" smtClean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Example: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x = [7, 3, 5] and y = [3, 2, 6]. </a:t>
                </a:r>
              </a:p>
              <a:p>
                <a:pPr algn="just">
                  <a:buClr>
                    <a:srgbClr val="C00000"/>
                  </a:buClr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Euclidean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distance between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is </a:t>
                </a:r>
              </a:p>
              <a:p>
                <a:pPr algn="just">
                  <a:buClr>
                    <a:srgbClr val="C00000"/>
                  </a:buClr>
                </a:pPr>
                <a:endParaRPr lang="en-US" i="1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7−3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5−6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18</m:t>
                          </m:r>
                        </m:e>
                      </m:ra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≈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2.426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57" y="1398366"/>
                <a:ext cx="8829890" cy="3721340"/>
              </a:xfrm>
              <a:prstGeom prst="rect">
                <a:avLst/>
              </a:prstGeom>
              <a:blipFill rotWithShape="1">
                <a:blip r:embed="rId2"/>
                <a:stretch>
                  <a:fillRect l="-622" t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468075" y="455906"/>
            <a:ext cx="8425339" cy="636519"/>
          </a:xfrm>
          <a:prstGeom prst="rect">
            <a:avLst/>
          </a:prstGeom>
        </p:spPr>
        <p:txBody>
          <a:bodyPr vert="horz" lIns="0" rIns="0" bIns="0" anchor="b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Interval Scale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2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4957" y="1398366"/>
                <a:ext cx="8829890" cy="4391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C00000"/>
                  </a:buClr>
                </a:pP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3. </a:t>
                </a:r>
                <a:r>
                  <a:rPr lang="en-US" b="1" dirty="0" err="1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Chebychev</a:t>
                </a: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 Distance (L</a:t>
                </a:r>
                <a14:m>
                  <m:oMath xmlns:m="http://schemas.openxmlformats.org/officeDocument/2006/math">
                    <m:r>
                      <a:rPr lang="en-US" b="1" i="0" baseline="-25000" dirty="0" smtClean="0">
                        <a:solidFill>
                          <a:srgbClr val="A5002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∝</m:t>
                    </m:r>
                  </m:oMath>
                </a14:m>
                <a:r>
                  <a:rPr lang="en-US" baseline="-25000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Norm: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A50021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5002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A5002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ℛ</m:t>
                    </m:r>
                  </m:oMath>
                </a14:m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indent="271463" algn="just">
                  <a:buClr>
                    <a:srgbClr val="C00000"/>
                  </a:buClr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This metric is </a:t>
                </a:r>
                <a:r>
                  <a:rPr lang="en-IN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defined as</a:t>
                </a:r>
                <a:endParaRPr lang="en-IN" b="0" i="1" dirty="0" smtClean="0">
                  <a:solidFill>
                    <a:schemeClr val="tx1"/>
                  </a:solidFill>
                  <a:latin typeface="Cambria Math"/>
                  <a:ea typeface="Cambria Math" panose="02040503050406030204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IN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IN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∀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C00000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We may clearly note the difference between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hebychev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metric and Manhattan distance. That is, instead of summing up the absolute difference (in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Manhattan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distance), we simply take the maximum of the absolute differences (in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hebychev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distance). Hence, </a:t>
                </a: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b="1" baseline="-25000" dirty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∝</m:t>
                    </m:r>
                  </m:oMath>
                </a14:m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&lt; </a:t>
                </a:r>
                <a:r>
                  <a:rPr lang="en-US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IN" b="1" i="0" baseline="-25000" dirty="0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𝟏</m:t>
                    </m:r>
                  </m:oMath>
                </a14:m>
                <a:endParaRPr lang="en-US" b="1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endParaRPr lang="en-US" b="1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Example: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x = [7, 3, 5] and y = [3, 2, 6]. </a:t>
                </a:r>
              </a:p>
              <a:p>
                <a:pPr algn="just">
                  <a:buClr>
                    <a:srgbClr val="C00000"/>
                  </a:buClr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Manhattan distance =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7−3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3−2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5−6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=6.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endParaRPr lang="en-US" i="1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</a:t>
                </a:r>
                <a:r>
                  <a:rPr lang="en-US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chebychev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distance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Max</m:t>
                    </m:r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{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7−3</m:t>
                        </m:r>
                      </m:e>
                    </m:d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5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6</m:t>
                        </m:r>
                      </m:e>
                    </m:d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}=4.</m:t>
                    </m:r>
                  </m:oMath>
                </a14:m>
                <a:endParaRPr lang="en-US" i="1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57" y="1398366"/>
                <a:ext cx="8829890" cy="4391202"/>
              </a:xfrm>
              <a:prstGeom prst="rect">
                <a:avLst/>
              </a:prstGeom>
              <a:blipFill rotWithShape="1">
                <a:blip r:embed="rId2"/>
                <a:stretch>
                  <a:fillRect l="-622" t="-693" r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468075" y="455906"/>
            <a:ext cx="8425339" cy="636519"/>
          </a:xfrm>
          <a:prstGeom prst="rect">
            <a:avLst/>
          </a:prstGeom>
        </p:spPr>
        <p:txBody>
          <a:bodyPr vert="horz" lIns="0" rIns="0" bIns="0" anchor="b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Interval Scale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0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6985" y="679908"/>
                <a:ext cx="8829890" cy="5759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C00000"/>
                  </a:buClr>
                </a:pPr>
                <a:r>
                  <a:rPr lang="en-IN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4. Other metrics:</a:t>
                </a:r>
              </a:p>
              <a:p>
                <a:pPr marL="342900" indent="-342900" algn="just">
                  <a:buClr>
                    <a:srgbClr val="C00000"/>
                  </a:buClr>
                  <a:buFont typeface="+mj-lt"/>
                  <a:buAutoNum type="alphaLcPeriod"/>
                </a:pPr>
                <a:r>
                  <a:rPr lang="en-IN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Canberra metric:</a:t>
                </a:r>
                <a:r>
                  <a:rPr lang="en-IN" b="1" u="sng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just"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C00000"/>
                  </a:buClr>
                  <a:buFont typeface="Arial" pitchFamily="34" charset="0"/>
                  <a:buChar char="•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a real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number. Usually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q </a:t>
                </a: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 1,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because numerator of the ratio is always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IN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denominator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the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1, that is, the sum is always bounded and small.</a:t>
                </a:r>
              </a:p>
              <a:p>
                <a:pPr marL="285750" indent="-285750" algn="just">
                  <a:buClr>
                    <a:srgbClr val="C00000"/>
                  </a:buClr>
                  <a:buFont typeface="Arial" pitchFamily="34" charset="0"/>
                  <a:buChar char="•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If </a:t>
                </a: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0B5ED7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q</m:t>
                    </m:r>
                    <m:r>
                      <a:rPr lang="en-US" i="1" dirty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≠</m:t>
                    </m:r>
                    <m:r>
                      <a:rPr lang="en-IN" i="1" dirty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1,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is called </a:t>
                </a: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Fractional Canberra metric.</a:t>
                </a:r>
              </a:p>
              <a:p>
                <a:pPr marL="285750" indent="-285750" algn="just">
                  <a:buClr>
                    <a:srgbClr val="C00000"/>
                  </a:buClr>
                  <a:buFont typeface="Arial" pitchFamily="34" charset="0"/>
                  <a:buChar char="•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0B5ED7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q</m:t>
                    </m:r>
                    <m:r>
                      <a:rPr lang="en-US" i="1" dirty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&gt;</m:t>
                    </m:r>
                    <m:r>
                      <a:rPr lang="en-IN" i="1" dirty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1</m:t>
                    </m:r>
                    <m:r>
                      <a:rPr lang="en-IN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oppositive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relationship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holds.</a:t>
                </a:r>
              </a:p>
              <a:p>
                <a:pPr algn="just">
                  <a:buClr>
                    <a:srgbClr val="C00000"/>
                  </a:buClr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C00000"/>
                  </a:buClr>
                  <a:buFont typeface="+mj-lt"/>
                  <a:buAutoNum type="alphaLcPeriod" startAt="2"/>
                </a:pPr>
                <a:r>
                  <a:rPr lang="en-IN" b="1" dirty="0" err="1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Hellinger</a:t>
                </a:r>
                <a:r>
                  <a:rPr lang="en-IN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 metric:</a:t>
                </a:r>
                <a:endParaRPr lang="en-US" b="1" dirty="0" smtClean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IN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IN" i="1" smtClean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IN" b="0" i="1" smtClean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b="0" i="1" smtClean="0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C00000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This metric is then used as either squared or transformed into an acceptable range [-1, +1] using the following transformations.</a:t>
                </a:r>
              </a:p>
              <a:p>
                <a:pPr marL="400050" indent="-400050" algn="ctr">
                  <a:buClr>
                    <a:srgbClr val="0B5ED7"/>
                  </a:buClr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𝑑</m:t>
                    </m:r>
                    <m:d>
                      <m:d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(1−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))</m:t>
                        </m:r>
                      </m:num>
                      <m:den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indent="-400050" algn="ctr">
                  <a:buClr>
                    <a:srgbClr val="0B5ED7"/>
                  </a:buClr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𝑑</m:t>
                    </m:r>
                    <m:d>
                      <m:d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=1−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𝑟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IN" b="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Clr>
                    <a:srgbClr val="0B5ED7"/>
                  </a:buClr>
                </a:pPr>
                <a:r>
                  <a:rPr lang="en-IN" b="0" dirty="0" smtClean="0">
                    <a:latin typeface="Times New Roman" pitchFamily="18" charset="0"/>
                    <a:cs typeface="Times New Roman" pitchFamily="18" charset="0"/>
                  </a:rPr>
                  <a:t>Where</a:t>
                </a:r>
                <a:r>
                  <a:rPr lang="en-IN" b="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𝑟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 b="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IN" b="0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IN" b="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correlation coefficient </a:t>
                </a:r>
                <a:r>
                  <a:rPr lang="en-IN" b="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between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𝑎𝑛𝑑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en-IN" b="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Clr>
                    <a:srgbClr val="0B5ED7"/>
                  </a:buClr>
                </a:pP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Clr>
                    <a:srgbClr val="0B5ED7"/>
                  </a:buClr>
                </a:pPr>
                <a:r>
                  <a:rPr lang="en-IN" b="0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Note: </a:t>
                </a:r>
                <a:r>
                  <a:rPr lang="en-IN" b="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Dissimilarity measurement is not relevant with distance measurement.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5" y="679908"/>
                <a:ext cx="8829890" cy="5759782"/>
              </a:xfrm>
              <a:prstGeom prst="rect">
                <a:avLst/>
              </a:prstGeom>
              <a:blipFill rotWithShape="1">
                <a:blip r:embed="rId2"/>
                <a:stretch>
                  <a:fillRect l="-622" t="-530" r="-552" b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468075" y="83674"/>
            <a:ext cx="8425339" cy="636519"/>
          </a:xfrm>
          <a:prstGeom prst="rect">
            <a:avLst/>
          </a:prstGeom>
        </p:spPr>
        <p:txBody>
          <a:bodyPr vert="horz" lIns="0" rIns="0" bIns="0" anchor="b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with Interval Scale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727134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Measure for Ratio-Scale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3814" y="1185648"/>
                <a:ext cx="8526014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proximity between the objects with ratio-scaled variable can be carried with the following steps:</a:t>
                </a:r>
              </a:p>
              <a:p>
                <a:pPr algn="just"/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Apply the appropriate transformation to the data to bring it into a linear scale. (e.g. logarithmic transformation to data of the form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𝑋</m:t>
                    </m:r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𝐴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transformed values can be treated as interval-scaled values. Any distance measure discussed for interval-scaled variable can be applied to measure the similarity.</a:t>
                </a: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Note:</a:t>
                </a:r>
              </a:p>
              <a:p>
                <a:pPr algn="just">
                  <a:buClr>
                    <a:srgbClr val="A50021"/>
                  </a:buClr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There are two concerns on proximity measures: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Normalization of the measured values.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Intra-transformation from similarity to dissimilarity measure and vice-versa.</a:t>
                </a:r>
              </a:p>
              <a:p>
                <a:pPr algn="just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4" y="1185648"/>
                <a:ext cx="8526014" cy="4247317"/>
              </a:xfrm>
              <a:prstGeom prst="rect">
                <a:avLst/>
              </a:prstGeom>
              <a:blipFill rotWithShape="1">
                <a:blip r:embed="rId2"/>
                <a:stretch>
                  <a:fillRect l="-644" t="-717" r="-6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3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8594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Measure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Ratio-Scale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0371" y="1104452"/>
                <a:ext cx="8914476" cy="5193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Normalization: </a:t>
                </a:r>
                <a:endParaRPr lang="en-US" b="1" dirty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major problem when using the similarity (or dissimilarity) measures (such as Euclidean distance) is that the large values frequently swamp the small ones.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For example, consider the following data.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Here, the contribution of </a:t>
                </a: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ost 2 and Cost 3 is insignificant compared to </a:t>
                </a: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ost 1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 far the Euclidean distance is concerned.</a:t>
                </a:r>
              </a:p>
              <a:p>
                <a:pPr algn="just"/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This problem can be avoided if we consider the normalized values of all numerical attributes.</a:t>
                </a:r>
              </a:p>
              <a:p>
                <a:pPr algn="just">
                  <a:buClr>
                    <a:srgbClr val="A50021"/>
                  </a:buClr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Another normalization may be to take the estimated values in a normalized range say [0, 1]. Note that, if a measure varies in the range, then it can be normalized as</a:t>
                </a:r>
              </a:p>
              <a:p>
                <a:pPr algn="ctr">
                  <a:buClr>
                    <a:srgbClr val="A50021"/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𝓈</m:t>
                        </m:r>
                      </m:e>
                      <m:sup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1+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𝓈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 where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𝓈</m:t>
                    </m:r>
                    <m:r>
                      <a:rPr lang="en-IN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0..∞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1" y="1104452"/>
                <a:ext cx="8914476" cy="5193858"/>
              </a:xfrm>
              <a:prstGeom prst="rect">
                <a:avLst/>
              </a:prstGeom>
              <a:blipFill rotWithShape="1">
                <a:blip r:embed="rId2"/>
                <a:stretch>
                  <a:fillRect l="-547" t="-587" r="-8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793" y="2385219"/>
            <a:ext cx="3121025" cy="1141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3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0371" y="1441909"/>
                <a:ext cx="891447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Intra-transformation: </a:t>
                </a:r>
              </a:p>
              <a:p>
                <a:pPr algn="just"/>
                <a:endParaRPr lang="en-US" b="1" dirty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Transforming similarities to dissimilarities and vice-versa is also relatively straightforward.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If the similarity (or dissimilarity) falls in the interval [0..1], the dissimilarity (or similarity) can be obtained as </a:t>
                </a:r>
              </a:p>
              <a:p>
                <a:pPr algn="ctr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=1−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𝓈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 </m:t>
                      </m:r>
                    </m:oMath>
                  </m:oMathPara>
                </a14:m>
                <a:endParaRPr lang="en-IN" b="0" i="1" dirty="0" smtClean="0">
                  <a:solidFill>
                    <a:srgbClr val="0B5ED7"/>
                  </a:solidFill>
                  <a:latin typeface="Cambria Math"/>
                  <a:ea typeface="Cambria Math"/>
                  <a:cs typeface="Times New Roman" pitchFamily="18" charset="0"/>
                </a:endParaRPr>
              </a:p>
              <a:p>
                <a:pPr algn="ctr">
                  <a:buClr>
                    <a:srgbClr val="A50021"/>
                  </a:buClr>
                </a:pPr>
                <a:r>
                  <a:rPr lang="en-IN" b="0" dirty="0" smtClean="0">
                    <a:solidFill>
                      <a:schemeClr val="tx1"/>
                    </a:solidFill>
                    <a:ea typeface="Cambria Math"/>
                    <a:cs typeface="Times New Roman" pitchFamily="18" charset="0"/>
                  </a:rPr>
                  <a:t>or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IN" b="0" i="1" dirty="0" smtClean="0">
                  <a:solidFill>
                    <a:srgbClr val="0B5ED7"/>
                  </a:solidFill>
                  <a:latin typeface="Cambria Math"/>
                  <a:ea typeface="Cambria Math"/>
                  <a:cs typeface="Times New Roman" pitchFamily="18" charset="0"/>
                </a:endParaRPr>
              </a:p>
              <a:p>
                <a:pPr algn="ctr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𝓈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=1−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𝑑</m:t>
                      </m:r>
                    </m:oMath>
                  </m:oMathPara>
                </a14:m>
                <a:endParaRPr lang="en-IN" b="0" dirty="0" smtClean="0">
                  <a:solidFill>
                    <a:srgbClr val="0B5ED7"/>
                  </a:solidFill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algn="ctr">
                  <a:buClr>
                    <a:srgbClr val="A50021"/>
                  </a:buClr>
                </a:pPr>
                <a:endParaRPr lang="en-IN" b="0" dirty="0" smtClean="0">
                  <a:solidFill>
                    <a:srgbClr val="0B5ED7"/>
                  </a:solidFill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marL="285750" indent="-285750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Another approach is to define similarity as the negative of dissimilarity ( or vice-versa).</a:t>
                </a:r>
              </a:p>
              <a:p>
                <a:pPr algn="ctr"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1" y="1441909"/>
                <a:ext cx="8914476" cy="3416320"/>
              </a:xfrm>
              <a:prstGeom prst="rect">
                <a:avLst/>
              </a:prstGeom>
              <a:blipFill rotWithShape="1">
                <a:blip r:embed="rId2"/>
                <a:stretch>
                  <a:fillRect l="-547" t="-893" r="-6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8594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Measure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Ratio-Scale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84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87558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Proximity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Measure with Mixed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ttributes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228" y="1545083"/>
            <a:ext cx="877388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A5002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previous metrics on similarity measures assume that all the attributes were of the same type. Thus, a </a:t>
            </a:r>
            <a:r>
              <a:rPr lang="en-US" sz="2000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general approach is needed when the attributes are of different types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Clr>
                <a:srgbClr val="A50021"/>
              </a:buClr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Clr>
                <a:srgbClr val="A5002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One straightforward approach is to compute the similarity between each attribute separately and then combine these attribute using a method that results in a similarity between 0 and 1. </a:t>
            </a:r>
          </a:p>
          <a:p>
            <a:pPr marL="285750" indent="-285750" algn="just">
              <a:buClr>
                <a:srgbClr val="A50021"/>
              </a:buClr>
              <a:buFont typeface="Arial" pitchFamily="34" charset="0"/>
              <a:buChar char="•"/>
            </a:pPr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Clr>
                <a:srgbClr val="A5002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Typically, the overall similarity is defined as the average of all the individual attribute similarities.</a:t>
            </a:r>
          </a:p>
          <a:p>
            <a:pPr marL="285750" indent="-285750" algn="just">
              <a:buClr>
                <a:srgbClr val="A50021"/>
              </a:buClr>
              <a:buFont typeface="Arial" pitchFamily="34" charset="0"/>
              <a:buChar char="•"/>
            </a:pPr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Clr>
                <a:srgbClr val="A5002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See the algorithm in the next slide for doing this.</a:t>
            </a:r>
          </a:p>
          <a:p>
            <a:pPr algn="ctr">
              <a:buClr>
                <a:srgbClr val="A50021"/>
              </a:buClr>
            </a:pPr>
            <a:r>
              <a:rPr lang="en-US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92807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Similarity Measure with Vector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bjects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0371" y="1202423"/>
                <a:ext cx="8914476" cy="5135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Suppose, the objects are defined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,…..,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attributes.</a:t>
                </a:r>
              </a:p>
              <a:p>
                <a:pPr algn="just">
                  <a:buClr>
                    <a:srgbClr val="A50021"/>
                  </a:buClr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For the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k-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th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attribute (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1, 2, . . 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), compute similarity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𝓈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in the range [0, 1].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Compute the overall similarity between two objects using the following formula</a:t>
                </a: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𝑠𝑖𝑚𝑖𝑙𝑎𝑟𝑖𝑡𝑦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 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𝓈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 startAt="3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above formula can be modified by weighting the contribution of each attribute. If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is for the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k-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th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attribute, then</a:t>
                </a:r>
              </a:p>
              <a:p>
                <a:pPr algn="just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𝑤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_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𝑠𝑖𝑚𝑖𝑙𝑎𝑟𝑖𝑡𝑦</m:t>
                      </m:r>
                      <m:r>
                        <a:rPr lang="en-IN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 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𝓈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indent="358775" algn="just">
                  <a:buClr>
                    <a:srgbClr val="A50021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=1.</m:t>
                    </m:r>
                  </m:oMath>
                </a14:m>
                <a:endParaRPr lang="en-IN" b="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indent="358775" algn="just">
                  <a:buClr>
                    <a:srgbClr val="A50021"/>
                  </a:buClr>
                </a:pPr>
                <a:endParaRPr lang="en-IN" b="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 startAt="4"/>
                </a:pPr>
                <a:r>
                  <a:rPr lang="en-IN" b="0" dirty="0" smtClean="0">
                    <a:latin typeface="Times New Roman" pitchFamily="18" charset="0"/>
                    <a:cs typeface="Times New Roman" pitchFamily="18" charset="0"/>
                  </a:rPr>
                  <a:t>The definition of the </a:t>
                </a:r>
                <a:r>
                  <a:rPr lang="en-IN" b="0" dirty="0" err="1" smtClean="0">
                    <a:latin typeface="Times New Roman" pitchFamily="18" charset="0"/>
                    <a:cs typeface="Times New Roman" pitchFamily="18" charset="0"/>
                  </a:rPr>
                  <a:t>Minkowski</a:t>
                </a:r>
                <a:r>
                  <a:rPr lang="en-IN" b="0" dirty="0" smtClean="0">
                    <a:latin typeface="Times New Roman" pitchFamily="18" charset="0"/>
                    <a:cs typeface="Times New Roman" pitchFamily="18" charset="0"/>
                  </a:rPr>
                  <a:t> distance can also be modified as follows:</a:t>
                </a:r>
              </a:p>
              <a:p>
                <a:pPr algn="just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IN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i="1" smtClean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/>
                                              <a:cs typeface="Times New Roman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 smtClean="0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b="0" i="1" smtClean="0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b="0" i="1" smtClean="0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b="0" i="1" smtClean="0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b="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Each symbols are having their usual meanings.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1" y="1202423"/>
                <a:ext cx="8914476" cy="5135445"/>
              </a:xfrm>
              <a:prstGeom prst="rect">
                <a:avLst/>
              </a:prstGeom>
              <a:blipFill rotWithShape="1">
                <a:blip r:embed="rId2"/>
                <a:stretch>
                  <a:fillRect l="-547" t="-593" r="-616" b="-8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Supervised Technique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1026" name="Picture 2" descr="Image result for classification ppt data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1" y="982977"/>
            <a:ext cx="84201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1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57" y="89295"/>
            <a:ext cx="8425339" cy="928072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Similarity Measure with Mixed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ttributes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957" y="984709"/>
            <a:ext cx="88298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Example 12.6: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Consider the following set of objects. Obtain the similarity matrix.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				</a:t>
            </a:r>
            <a:r>
              <a:rPr lang="en-US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[For C: X&gt;A&gt;B&gt;C]</a:t>
            </a:r>
          </a:p>
          <a:p>
            <a:endParaRPr lang="en-US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482420"/>
              </p:ext>
            </p:extLst>
          </p:nvPr>
        </p:nvGraphicFramePr>
        <p:xfrm>
          <a:off x="873344" y="1650994"/>
          <a:ext cx="7992000" cy="20421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Object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</a:t>
                      </a:r>
                    </a:p>
                    <a:p>
                      <a:pPr algn="ctr"/>
                      <a:r>
                        <a:rPr lang="en-IN" sz="1400" dirty="0" smtClean="0"/>
                        <a:t>(Binary)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</a:t>
                      </a:r>
                    </a:p>
                    <a:p>
                      <a:pPr algn="ctr"/>
                      <a:r>
                        <a:rPr lang="en-IN" sz="1400" dirty="0" smtClean="0"/>
                        <a:t>(Categorical)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</a:t>
                      </a:r>
                    </a:p>
                    <a:p>
                      <a:pPr algn="ctr"/>
                      <a:r>
                        <a:rPr lang="en-IN" sz="1400" dirty="0" smtClean="0"/>
                        <a:t>(Ordinal)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</a:t>
                      </a:r>
                    </a:p>
                    <a:p>
                      <a:pPr algn="ctr"/>
                      <a:r>
                        <a:rPr lang="en-IN" sz="1400" dirty="0" smtClean="0"/>
                        <a:t>(Numeric)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E</a:t>
                      </a:r>
                    </a:p>
                    <a:p>
                      <a:pPr algn="ctr"/>
                      <a:r>
                        <a:rPr lang="en-IN" sz="1400" dirty="0" smtClean="0"/>
                        <a:t>(Numeric)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24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Y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X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475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10</a:t>
                      </a:r>
                      <a:r>
                        <a:rPr lang="en-IN" sz="1400" baseline="30000" dirty="0" smtClean="0"/>
                        <a:t>8</a:t>
                      </a:r>
                      <a:endParaRPr lang="en-IN" sz="1400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N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10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10</a:t>
                      </a:r>
                      <a:r>
                        <a:rPr lang="en-IN" sz="1400" baseline="30000" dirty="0" smtClean="0"/>
                        <a:t>-2</a:t>
                      </a:r>
                      <a:endParaRPr lang="en-IN" sz="1400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3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N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1000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10</a:t>
                      </a:r>
                      <a:r>
                        <a:rPr lang="en-IN" sz="1400" baseline="30000" dirty="0" smtClean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4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Y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G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500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10</a:t>
                      </a:r>
                      <a:r>
                        <a:rPr lang="en-IN" sz="1400" baseline="30000" dirty="0" smtClean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5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Y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80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57" y="3798282"/>
            <a:ext cx="4568920" cy="24575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7998" y="5725883"/>
            <a:ext cx="793631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1000"/>
                </a:schemeClr>
              </a:gs>
              <a:gs pos="9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How cosine similarity can be applied to this?</a:t>
            </a:r>
          </a:p>
        </p:txBody>
      </p:sp>
    </p:spTree>
    <p:extLst>
      <p:ext uri="{BB962C8B-B14F-4D97-AF65-F5344CB8AC3E}">
        <p14:creationId xmlns:p14="http://schemas.microsoft.com/office/powerpoint/2010/main" val="2513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7299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Non-Metric similarity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9228" y="1050022"/>
                <a:ext cx="8773886" cy="5333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In many applications (such as information retrieval) objects are complex and contains a large number of symbolic entities (such as keywords, phrases, etc.). 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To measure the distance  between complex objects, it is often desirable to introduce a non-metric similarity function.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Here, we discuss few such non-metric similarity measurements.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Cosine similarity</a:t>
                </a:r>
              </a:p>
              <a:p>
                <a:pPr algn="just">
                  <a:buClr>
                    <a:srgbClr val="A50021"/>
                  </a:buClr>
                </a:pPr>
                <a:endParaRPr lang="en-US" b="1" dirty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Suppose,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denote two vectors representing two complex objects. The cosine similarity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cos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⁡(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and defined as</a:t>
                </a:r>
              </a:p>
              <a:p>
                <a:pPr algn="just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cos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⁡(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⋅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denotes the vector dot product, namely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 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⋅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𝑦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=[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,..,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]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and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=[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,..,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]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denote the Euclidean norms of vector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y,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respectively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(essentially the length of vectors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), that is </a:t>
                </a:r>
              </a:p>
              <a:p>
                <a:pPr algn="ctr">
                  <a:buClr>
                    <a:srgbClr val="A50021"/>
                  </a:buClr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+..+</m:t>
                        </m:r>
                        <m:sSubSup>
                          <m:sSubSup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+..+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1050022"/>
                <a:ext cx="8773886" cy="5333704"/>
              </a:xfrm>
              <a:prstGeom prst="rect">
                <a:avLst/>
              </a:prstGeom>
              <a:blipFill rotWithShape="1">
                <a:blip r:embed="rId2"/>
                <a:stretch>
                  <a:fillRect l="-625" t="-571" r="-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2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68359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Cosine </a:t>
            </a:r>
            <a:r>
              <a:rPr lang="en-US" sz="36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Similarity</a:t>
            </a:r>
            <a:endParaRPr lang="en-US" sz="3600" b="1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5427" y="952051"/>
                <a:ext cx="6912203" cy="5275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In fact, cosine similarity essentially is a measure of the (cosine of the) angle between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y.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IN" sz="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Thus if the cosine similarity is 1, then the angle between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e>
                      <m:sup>
                        <m:r>
                          <a:rPr lang="en-US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     and in this case,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are the same except for magnitude.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US" sz="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On the other hand, if cosine similarity is 0, then the angle between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    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  <a:cs typeface="Times New Roman" pitchFamily="18" charset="0"/>
                          </a:rPr>
                          <m:t>9</m:t>
                        </m:r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and they do not share any terms.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US" sz="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Considering, this cosine similarity can be written equivalently</a:t>
                </a:r>
              </a:p>
              <a:p>
                <a:pPr algn="just">
                  <a:buClr>
                    <a:srgbClr val="A50021"/>
                  </a:buClr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IN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⋅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acc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This means that cosine similarity does not take the magnitude of the two vectors into account, when computing similarity.</a:t>
                </a:r>
              </a:p>
              <a:p>
                <a:pPr algn="just">
                  <a:buClr>
                    <a:srgbClr val="A50021"/>
                  </a:buClr>
                </a:pPr>
                <a:endParaRPr lang="en-US" sz="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It is thus, one way normalized measurement.</a:t>
                </a:r>
                <a:endParaRPr lang="en-US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27" y="952051"/>
                <a:ext cx="6912203" cy="5275355"/>
              </a:xfrm>
              <a:prstGeom prst="rect">
                <a:avLst/>
              </a:prstGeom>
              <a:blipFill rotWithShape="1">
                <a:blip r:embed="rId2"/>
                <a:stretch>
                  <a:fillRect l="-529" t="-577" r="-7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30" y="1830503"/>
            <a:ext cx="1883228" cy="19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4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68359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Non-Metric Similarity</a:t>
            </a:r>
            <a:endParaRPr lang="en-US" sz="3600" b="1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5427" y="875851"/>
                <a:ext cx="8436430" cy="566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A50021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 12.7: Cosine Similarity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Suppose, we are given two documents with count of 10 words in each are shown in the form of vectors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below.</a:t>
                </a:r>
              </a:p>
              <a:p>
                <a:pPr algn="ctr">
                  <a:buClr>
                    <a:srgbClr val="A50021"/>
                  </a:buClr>
                </a:pP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 =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[3, 2, 0, 5, 0, 0, 0, 2, 0, 0] 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 =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[1, 0, 0, 0, 0, 0, 0, 1, 0, 2]</a:t>
                </a:r>
              </a:p>
              <a:p>
                <a:pPr algn="ctr">
                  <a:buClr>
                    <a:srgbClr val="A50021"/>
                  </a:buClr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Thus, 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⋅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= 3*1 + 2*0 + 0*0 + 5*0 + 0*0 + 0*0 + 0*0 + 2*1 + 0*0 + 0*2 </a:t>
                </a:r>
              </a:p>
              <a:p>
                <a:pPr algn="just">
                  <a:buClr>
                    <a:srgbClr val="A50021"/>
                  </a:buClr>
                </a:pP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 = 5</a:t>
                </a:r>
              </a:p>
              <a:p>
                <a:pPr algn="just">
                  <a:buClr>
                    <a:srgbClr val="A50021"/>
                  </a:buClr>
                </a:pPr>
                <a:r>
                  <a:rPr lang="en-IN" dirty="0">
                    <a:solidFill>
                      <a:srgbClr val="0B5ED7"/>
                    </a:solidFill>
                    <a:cs typeface="Times New Roman" pitchFamily="18" charset="0"/>
                  </a:rPr>
                  <a:t> </a:t>
                </a:r>
                <a:r>
                  <a:rPr lang="en-IN" dirty="0" smtClean="0">
                    <a:solidFill>
                      <a:srgbClr val="0B5ED7"/>
                    </a:solidFill>
                    <a:cs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d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IN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e>
                    </m:ra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=6.48</m:t>
                    </m:r>
                  </m:oMath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+0+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+0+0+0+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+0+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2.24</m:t>
                    </m:r>
                  </m:oMath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ea typeface="Cambria Math"/>
                    <a:cs typeface="Times New Roman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∴</m:t>
                    </m:r>
                    <m:func>
                      <m:func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a:rPr lang="en-IN" b="0" i="0" smtClean="0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𝑥</m:t>
                            </m:r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=0.31 </m:t>
                    </m:r>
                  </m:oMath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just">
                  <a:buClr>
                    <a:srgbClr val="A50021"/>
                  </a:buClr>
                </a:pP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Extended </a:t>
                </a:r>
                <a:r>
                  <a:rPr lang="en-US" b="1" dirty="0" err="1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="1" dirty="0" err="1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accard</a:t>
                </a: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 Coefficient</a:t>
                </a:r>
                <a:endParaRPr lang="en-US" b="1" dirty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The extended Jaccard coefficient is denoted as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𝐸𝐽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and defined as</a:t>
                </a:r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𝐸𝐽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IN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IN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‖</m:t>
                              </m:r>
                              <m:r>
                                <m:rPr>
                                  <m:sty m:val="p"/>
                                </m:rPr>
                                <a:rPr lang="en-IN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x</m:t>
                              </m:r>
                              <m:r>
                                <a:rPr lang="en-IN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IN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N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This is also alternatively termed as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Tanimoto coefficient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and can be used to measure like document similarity.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endParaRPr lang="en-IN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27" y="875851"/>
                <a:ext cx="8436430" cy="5667834"/>
              </a:xfrm>
              <a:prstGeom prst="rect">
                <a:avLst/>
              </a:prstGeom>
              <a:blipFill rotWithShape="1">
                <a:blip r:embed="rId2"/>
                <a:stretch>
                  <a:fillRect l="-578" t="-538" r="-6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7998" y="6068431"/>
                <a:ext cx="7936310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91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>
                    <a:solidFill>
                      <a:schemeClr val="tx1"/>
                    </a:solidFill>
                  </a:rPr>
                  <a:t>Compute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Extended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Jaccard coefficient 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𝐸𝐽</m:t>
                    </m:r>
                    <m:r>
                      <a:rPr lang="en-IN" b="0" i="1" smtClean="0">
                        <a:latin typeface="Cambria Math"/>
                        <a:cs typeface="Times New Roman" pitchFamily="18" charset="0"/>
                      </a:rPr>
                      <m:t>)</m:t>
                    </m:r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for the above example 12.7.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98" y="6068431"/>
                <a:ext cx="793631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14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0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68359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Pearson’s Correlation</a:t>
            </a:r>
            <a:endParaRPr lang="en-US" sz="3600" b="1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3030" y="952051"/>
                <a:ext cx="8860970" cy="5219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The correlation between two objects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gives a measure of the linear relationship between the attributes of the objects.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US" sz="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More precisely, Pearson’s correlation coefficient between two objects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defined in the following.</a:t>
                </a:r>
              </a:p>
              <a:p>
                <a:pPr algn="just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𝑆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𝑥𝑦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𝑐𝑜𝑣𝑎𝑟𝑖𝑎𝑛𝑐𝑒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 b="0" i="0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−1</m:t>
                        </m:r>
                      </m:den>
                    </m:f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𝑆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𝑆𝑡𝑎𝑛𝑑𝑎𝑟𝑑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𝑑𝑒𝑣𝑖𝑎𝑡𝑖𝑜𝑛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B5ED7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B5ED7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B5ED7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solidFill>
                                          <a:srgbClr val="0B5ED7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IN" i="1">
                                            <a:solidFill>
                                              <a:srgbClr val="0B5ED7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solidFill>
                                              <a:srgbClr val="0B5ED7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IN" b="0" i="1" smtClean="0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just">
                  <a:buClr>
                    <a:srgbClr val="A50021"/>
                  </a:buClr>
                </a:pPr>
                <a:r>
                  <a:rPr lang="en-IN" dirty="0" smtClean="0">
                    <a:solidFill>
                      <a:srgbClr val="0B5ED7"/>
                    </a:solidFill>
                    <a:cs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𝑆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sub>
                    </m:sSub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𝑆𝑡𝑎𝑛𝑑𝑎𝑟𝑑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𝑑𝑒𝑣𝑖𝑎𝑡𝑖𝑜𝑛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>
                                            <a:solidFill>
                                              <a:srgbClr val="0B5ED7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solidFill>
                                              <a:srgbClr val="0B5ED7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solidFill>
                                              <a:srgbClr val="0B5ED7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solidFill>
                                          <a:srgbClr val="0B5ED7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IN" i="1">
                                            <a:solidFill>
                                              <a:srgbClr val="0B5ED7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b="0" i="1" smtClean="0">
                                            <a:solidFill>
                                              <a:srgbClr val="0B5ED7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𝑚𝑒𝑎𝑛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acc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𝑚𝑒𝑎𝑛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          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the number of attributes in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y. </a:t>
                </a:r>
              </a:p>
              <a:p>
                <a:pPr algn="just">
                  <a:buClr>
                    <a:srgbClr val="A50021"/>
                  </a:buClr>
                </a:pPr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30" y="952051"/>
                <a:ext cx="8860970" cy="5219249"/>
              </a:xfrm>
              <a:prstGeom prst="rect">
                <a:avLst/>
              </a:prstGeom>
              <a:blipFill rotWithShape="1">
                <a:blip r:embed="rId2"/>
                <a:stretch>
                  <a:fillRect l="-550" t="-584" r="-5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3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9485" y="846520"/>
                <a:ext cx="8871857" cy="547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A50021"/>
                  </a:buClr>
                </a:pPr>
                <a:r>
                  <a:rPr lang="en-US" b="1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Note 1: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Correlation is always in the range of -1 to 1. A correlation of 1(-1) means that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have a perfect positive (negative) linear relationship, 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𝑎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⋅</m:t>
                    </m:r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for some and b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algn="just">
                  <a:buClr>
                    <a:srgbClr val="A50021"/>
                  </a:buClr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 12.8: </a:t>
                </a:r>
                <a:r>
                  <a:rPr lang="en-IN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Pearson’s correlation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IN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Calculate the Pearson's correlation of the two vectors </a:t>
                </a:r>
                <a:r>
                  <a:rPr lang="en-US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as given below.</a:t>
                </a:r>
              </a:p>
              <a:p>
                <a:pPr algn="ctr">
                  <a:buClr>
                    <a:srgbClr val="A50021"/>
                  </a:buClr>
                </a:pPr>
                <a:r>
                  <a:rPr lang="en-US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x =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[3, 6, 0, 3, 6] </a:t>
                </a:r>
              </a:p>
              <a:p>
                <a:pPr algn="ctr">
                  <a:buClr>
                    <a:srgbClr val="A50021"/>
                  </a:buClr>
                </a:pPr>
                <a:r>
                  <a:rPr lang="en-US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y =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[1, 2, 0, 1, 2]</a:t>
                </a:r>
              </a:p>
              <a:p>
                <a:pPr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Note: Vector components can be negative values as well.</a:t>
                </a:r>
              </a:p>
              <a:p>
                <a:pPr>
                  <a:buClr>
                    <a:srgbClr val="A50021"/>
                  </a:buClr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Clr>
                    <a:srgbClr val="A50021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Note: </a:t>
                </a:r>
              </a:p>
              <a:p>
                <a:pPr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If the correlation is 0, then there is no linear relationship between the attribute of the object.</a:t>
                </a: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just">
                  <a:buClr>
                    <a:srgbClr val="A50021"/>
                  </a:buClr>
                </a:pPr>
                <a:r>
                  <a:rPr lang="en-US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 </a:t>
                </a: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12.9: </a:t>
                </a:r>
                <a:r>
                  <a:rPr lang="en-IN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Non-linear correlation</a:t>
                </a: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Verify that there is no linear relationship among attributes in the objects </a:t>
                </a:r>
                <a:r>
                  <a:rPr lang="en-US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given below.</a:t>
                </a:r>
              </a:p>
              <a:p>
                <a:pPr algn="just">
                  <a:buClr>
                    <a:srgbClr val="A50021"/>
                  </a:buClr>
                </a:pPr>
                <a:endParaRPr lang="en-US" sz="80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buClr>
                    <a:srgbClr val="A50021"/>
                  </a:buClr>
                </a:pPr>
                <a:r>
                  <a:rPr lang="en-US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x =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[-3, -2, -1, 0, 1, 2, 3] </a:t>
                </a:r>
                <a:endParaRPr lang="en-US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buClr>
                    <a:srgbClr val="A50021"/>
                  </a:buClr>
                </a:pPr>
                <a:r>
                  <a:rPr lang="en-US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y =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[9, 4, 1, 0, 1, 4, 9]</a:t>
                </a:r>
              </a:p>
              <a:p>
                <a:pPr algn="ctr">
                  <a:buClr>
                    <a:srgbClr val="A50021"/>
                  </a:buClr>
                </a:pPr>
                <a:endParaRPr lang="en-US" sz="1000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r>
                  <a:rPr lang="en-US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 (x, y) =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0, and also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for all attributes here.</a:t>
                </a:r>
              </a:p>
              <a:p>
                <a:pPr algn="just">
                  <a:buClr>
                    <a:srgbClr val="A50021"/>
                  </a:buClr>
                </a:pPr>
                <a:endParaRPr lang="en-IN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5" y="846520"/>
                <a:ext cx="8871857" cy="5478423"/>
              </a:xfrm>
              <a:prstGeom prst="rect">
                <a:avLst/>
              </a:prstGeom>
              <a:blipFill rotWithShape="1">
                <a:blip r:embed="rId2"/>
                <a:stretch>
                  <a:fillRect l="-549" t="-556" r="-5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70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683591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Mahalanobis</a:t>
            </a:r>
            <a:r>
              <a:rPr lang="en-US" sz="36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36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istance</a:t>
            </a:r>
            <a:endParaRPr lang="en-US" sz="3600" b="1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3030" y="952051"/>
                <a:ext cx="8860970" cy="4663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1200"/>
                  </a:spcBef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A related issue with distance measurement is how to handle the situation when attributes do not have the same range of values.</a:t>
                </a:r>
              </a:p>
              <a:p>
                <a:pPr marL="285750" indent="-285750" algn="just">
                  <a:spcBef>
                    <a:spcPts val="1200"/>
                  </a:spcBef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For example, a record with two objects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Age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Income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 Here, two attributes have different scales. Thus, Euclidean distance is not a suitable measure to handle such situation.</a:t>
                </a:r>
              </a:p>
              <a:p>
                <a:pPr marL="285750" indent="-285750" algn="just">
                  <a:spcBef>
                    <a:spcPts val="1200"/>
                  </a:spcBef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In the other way around, how to compute distance when there is correlation between some of the attributes, perhaps, in addition to difference in the ranges of values.</a:t>
                </a:r>
              </a:p>
              <a:p>
                <a:pPr marL="285750" indent="-285750" algn="just">
                  <a:spcBef>
                    <a:spcPts val="1200"/>
                  </a:spcBef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A generalization of Euclidean distance, the mahalanobi’s distance is useful when attributes are (partially) correlated and/or have different range of values.</a:t>
                </a:r>
              </a:p>
              <a:p>
                <a:pPr marL="285750" indent="-285750" algn="just">
                  <a:spcBef>
                    <a:spcPts val="1200"/>
                  </a:spcBef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The Mahalanobi’s distance between two objects (vectors)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defined as </a:t>
                </a:r>
              </a:p>
              <a:p>
                <a:pPr marL="285750" indent="-285750" algn="just">
                  <a:spcBef>
                    <a:spcPts val="1200"/>
                  </a:spcBef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Bef>
                    <a:spcPts val="1200"/>
                  </a:spcBef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𝑀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)=(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  <m:sSup>
                        <m:sSup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B5ED7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Bef>
                    <a:spcPts val="1200"/>
                  </a:spcBef>
                  <a:buClr>
                    <a:srgbClr val="A50021"/>
                  </a:buClr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∑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is inverse if the covariance matrix.</a:t>
                </a:r>
              </a:p>
              <a:p>
                <a:pPr algn="just">
                  <a:buClr>
                    <a:srgbClr val="A50021"/>
                  </a:buClr>
                </a:pPr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30" y="952051"/>
                <a:ext cx="8860970" cy="4663584"/>
              </a:xfrm>
              <a:prstGeom prst="rect">
                <a:avLst/>
              </a:prstGeom>
              <a:blipFill rotWithShape="1">
                <a:blip r:embed="rId2"/>
                <a:stretch>
                  <a:fillRect l="-550" t="-654" r="-5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10" y="176380"/>
            <a:ext cx="8425339" cy="68359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Set Difference and Time Difference</a:t>
            </a:r>
            <a:endParaRPr lang="en-US" sz="3600" b="1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13432" y="859971"/>
                <a:ext cx="8948056" cy="5888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1200"/>
                  </a:spcBef>
                  <a:buClr>
                    <a:srgbClr val="A50021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Set Difference</a:t>
                </a:r>
                <a:endParaRPr lang="en-US" b="1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Another non-metric dissimilarity measurement is set difference.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Given two sets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A – B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is the set of elements of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 that are not in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B.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Thus, if </a:t>
                </a:r>
              </a:p>
              <a:p>
                <a:pPr algn="just">
                  <a:buClr>
                    <a:srgbClr val="A50021"/>
                  </a:buClr>
                </a:pP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              A =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{1, 2, 3, 4} and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B =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{2, 3, 4} then </a:t>
                </a:r>
                <a:r>
                  <a:rPr lang="en-IN" i="1" dirty="0">
                    <a:latin typeface="Times New Roman" pitchFamily="18" charset="0"/>
                    <a:cs typeface="Times New Roman" pitchFamily="18" charset="0"/>
                  </a:rPr>
                  <a:t>A –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B =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{1} and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B – A =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∅</m:t>
                    </m:r>
                  </m:oMath>
                </a14:m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285750" indent="-285750" algn="just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We can define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d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between two sets as </a:t>
                </a:r>
                <a:r>
                  <a:rPr lang="en-IN" i="1" dirty="0" smtClean="0">
                    <a:latin typeface="Times New Roman" pitchFamily="18" charset="0"/>
                    <a:cs typeface="Times New Roman" pitchFamily="18" charset="0"/>
                  </a:rPr>
                  <a:t>d(A, B) </a:t>
                </a:r>
                <a:r>
                  <a:rPr lang="en-IN" dirty="0" smtClean="0">
                    <a:latin typeface="Times New Roman" pitchFamily="18" charset="0"/>
                    <a:cs typeface="Times New Roman" pitchFamily="18" charset="0"/>
                  </a:rPr>
                  <a:t>as</a:t>
                </a:r>
              </a:p>
              <a:p>
                <a:pPr algn="ctr">
                  <a:buClr>
                    <a:srgbClr val="A50021"/>
                  </a:buClr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𝑑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𝐴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𝐵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)=|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𝐴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−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𝐵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|</m:t>
                    </m:r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>
                  <a:buClr>
                    <a:srgbClr val="A50021"/>
                  </a:buClr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𝐴</m:t>
                        </m:r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denotes the size of set </a:t>
                </a:r>
                <a:r>
                  <a:rPr lang="en-US" i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A.</a:t>
                </a:r>
              </a:p>
              <a:p>
                <a:pPr>
                  <a:buClr>
                    <a:srgbClr val="A50021"/>
                  </a:buClr>
                </a:pPr>
                <a:endParaRPr lang="en-US" sz="8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Clr>
                    <a:srgbClr val="A50021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Note: </a:t>
                </a:r>
              </a:p>
              <a:p>
                <a:pPr>
                  <a:buClr>
                    <a:srgbClr val="A50021"/>
                  </a:buClr>
                </a:pPr>
                <a:r>
                  <a:rPr lang="en-US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This measure does not satisfy the property of Non-negativity, Symmetric and Transitivity.</a:t>
                </a:r>
              </a:p>
              <a:p>
                <a:pPr>
                  <a:buClr>
                    <a:srgbClr val="A50021"/>
                  </a:buClr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Another modified definition however satisfies</a:t>
                </a:r>
              </a:p>
              <a:p>
                <a:pPr algn="ctr"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𝐵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+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|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𝐵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𝐴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|</m:t>
                      </m:r>
                    </m:oMath>
                  </m:oMathPara>
                </a14:m>
                <a:endParaRPr lang="en-US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ctr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US" sz="10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Clr>
                    <a:srgbClr val="A50021"/>
                  </a:buClr>
                </a:pPr>
                <a:r>
                  <a:rPr lang="en-US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Time Difference</a:t>
                </a:r>
                <a:endParaRPr lang="en-US" b="1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It defines the distance between times of the day as follows</a:t>
                </a:r>
              </a:p>
              <a:p>
                <a:pPr marL="285750" indent="-285750">
                  <a:buClr>
                    <a:srgbClr val="A50021"/>
                  </a:buClr>
                  <a:buFont typeface="Arial" pitchFamily="34" charset="0"/>
                  <a:buChar char="•"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Clr>
                    <a:srgbClr val="A5002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b="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𝑖𝑓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24+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 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𝑖𝑓</m:t>
                              </m:r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>
                  <a:buClr>
                    <a:srgbClr val="A50021"/>
                  </a:buClr>
                  <a:buFont typeface="Arial" pitchFamily="34" charset="0"/>
                  <a:buChar char="•"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𝑑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1 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𝑝𝑚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 2 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𝑝𝑚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=1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h𝑜𝑢𝑟</m:t>
                    </m:r>
                  </m:oMath>
                </a14:m>
                <a:endParaRPr lang="en-IN" b="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Clr>
                    <a:srgbClr val="A50021"/>
                  </a:buClr>
                </a:pPr>
                <a:r>
                  <a:rPr lang="en-IN" dirty="0" smtClean="0">
                    <a:solidFill>
                      <a:srgbClr val="0B5ED7"/>
                    </a:solidFill>
                    <a:cs typeface="Times New Roman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𝑑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2 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𝑝𝑚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 1 </m:t>
                        </m:r>
                        <m:r>
                          <a:rPr lang="en-IN" b="0" i="1" smtClean="0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𝑝𝑚</m:t>
                        </m:r>
                      </m:e>
                    </m:d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=23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h𝑜𝑢𝑟𝑠</m:t>
                    </m:r>
                    <m:r>
                      <a:rPr lang="en-IN" b="0" i="1" smtClean="0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buClr>
                    <a:srgbClr val="A50021"/>
                  </a:buClr>
                </a:pPr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32" y="859971"/>
                <a:ext cx="8948056" cy="5888792"/>
              </a:xfrm>
              <a:prstGeom prst="rect">
                <a:avLst/>
              </a:prstGeom>
              <a:blipFill>
                <a:blip r:embed="rId2"/>
                <a:stretch>
                  <a:fillRect l="-613" t="-5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69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Unsupervised Technique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AutoShape 2" descr="data:image/jpeg;base64,/9j/4AAQSkZJRgABAQAAAQABAAD/2wCEAAkGBxQTEhUUExQWFhUXFxgaGRgYGBkaHxwcGh0YGxwfHRsbHCggHRwlHB8cIjEhJSkrLi4uFx8zODMsNygtLisBCgoKDg0OGxAQGywkICQsLCwsLywsLCwsLCwsLCwsLCwsLCwsLCwsLCwsLCwsLCwsLCwsLCwsLCwsLCwsLCwsLP/AABEIAMkA+wMBIgACEQEDEQH/xAAcAAACAwEBAQEAAAAAAAAAAAAFBgMEBwIBAAj/xABBEAABAgQEAwUFBgUDAwUAAAABAhEAAwQhBRIxQVFhcQYTIoGRMqGxwfAHFEJS0eEjM2Jy8TSSwhVDgiRzg6Ky/8QAGQEAAwEBAQAAAAAAAAAAAAAAAgMEAQAF/8QAIxEAAgICAgIDAQEBAAAAAAAAAAECEQMhEjEEQRMiUTJhFP/aAAwDAQACEQMRAD8AW+772ehC1KTKBTmI5m8M2L4eaSulmUlaUAoEteZbFJy6liFA3CgSG8oW1pmOUpRMIU3iSnOLcrN1eH2qoJq6eXLnLKJctcpSlMVBy+nBtG5iAl2Nj+B5OFJmFYSkMtcxCS2iVKKif9sKnajHUd5NlSZPeIUvKuYqcErmFKCohCWugBJu4Dt+YPexKqmn+DSrBSE5lrSoDLtc7cPOOpuBUSUIXNXMzM6wkoCSoO+UkOk7WOkDZtV2Bk1kpKQhyApAUkL8JZQcb8IqpAzJyKa92Oo5Rx2sr/vrlMkBEsBKMoAKUjS+8KNHiKpbJJNjqY40a8Yqx94ClpdKUgJGjbXtBvBKSYFicFMCpshUdNQwN4XaFcudOlommygwUDoXBHltD+cEWh1pmOwALj4tpCc0q1QzH+hlGIAqyO2YAjkR/iJF1QCk6DiPI/XnCLPxApMwKSo5U5mDg5QQ5SdyNWgZj2PTUzAlJCwwKVj8SSLHqBYwhSbQfBDcrF/AFE+EE+LgHIuDyj3BCky1nYrJPoP0hFxTFwAhJlqWVyZXgSU27s+IuSzE2sNjDf2TR3tMoqGRWbOEi7JNk+rG/OGxhJbM5LoMUckKLJHmD8ovYp2WFXLyLWtAP5CH94I90WcKpUpAYM4vB2UbRXFVsnySvQi032V0stKkomzxm3zIcdPBHFL2Fk0hzpK5i7hJWR4X1IAAueJh/WYFVs2/ONaAi6EqvkJcZgAeZuel4mqPDJsHchhxL38hFzFKFEx1KAdIJB4Eb2ipUS0S6XNMUQk5dCQdRpw/eFVUkUcrieT6wlASqUhstiBd+RECv+qzA6VZ1qCSEhtANiWfj6Q54PSpMrvJgZIYh7MnmHJ4a6wPxyjQmZmzBKhd2LMbaiHt2IM0qsIVMUVLyiWRbOPEg8Le1LZiH0fq4KdSIlLZZJG3APw5ctDDf2gqwBlQoAAAA8xmBbrwjP62rKtRodrc9OrwDdI1K2NkutdKUpLZRtFulw6ZNNgcupLbbtxhTw0Fax4gjS/CGnGcHnS5oVLE6YixRMQVsRk2yAgELvqlmu4jyvi5T2z1Pk4x0U6nDCgZmPiKnHBiw+cVjQLUElmBWBzJZ4cp9WmelEx3UZaAuzOtLhR89YrYziqKaXLCUIXOyqnKKyQiWksAAkarI9IGMW5Uma5JRti/SnIoPZjByXUDMFqmJUdkk6cmaBFZNHd96ZeTxlJKSSklgQQ9xY7x5heELnKzE5Ev5mGYoT5VFAznBK2zV+w9SkSFqWoAd4rKTa1hY8IMTcfkJLKmDXUAmEaXThCUoQfAA4BPHUxT7QTRKYh7cY9bHiqKTPJyTUpNoeZ/aGSSwCju7N8TFY4rL4kesZHieOqTJVNe7shPHmeQ4btAaX26nMLn0jJQiYmxwwmRJXaa5ILgnQcLbnr6QxTK+cpJkfw8iwQFqUGI0Y638xGf4Ljkla27zIds4USOgAOY6WfYQ2YRJM4H7vKWZQLZ17/vyHGO9hoN0NfKlSPu82WlDs6kgELZtVMpzveAnauqkGWUhCGcMCGurnYgnbZ7RZm4EosElrsAPQwHr5VNJmPUKSUFCgoqUbkMQAkXdzbe1ngWbdiRWzjIAKCoEqbIbj01Hv1jmjkqqU5SCFpPtbMdHH6ROpqqeZqUBMpPglJ5Am5B1JJJ920T1E5SHZTKPP5PG1o72CsQSZJSArxAjfhDFS9vJqhlzZHAB3f1EKNalR8Sy/nEmE4QuclRSQG9ly2Y7j94VKCl2GpOJoFXSzKoI+71LjVT5Ur6FWw5i/K0W8CwjLMTTTsi5oJKZiS/hUHykm6ik7mM4oKxciYxzAAspO+t9d41oVNIqQSZxlrUElClEZ0KGhHEcRA1x1oK72c1+Cd3VvlSvJJVbKCwzO4CvxAk+sNHYukKVzlzR41ZRr+G5Hh2398JWB4rOlzZs2avvlqAlpUPyi75diT8Ia+zOJvMUlQupLvzG3vjlKKkka4vixixvE5dOnMoEjgkfQHUxxguOpnksmZLLOUTElJ6sY5rZCJ6TLVoWY8xA2hwCXRkKQWDFIAsBmLlt3JYkmHNuxKSYx4nWBCTcBgSSdAOMKp7USVEIyzQ7hK1S1AKNnZxcORfnE+JLE3NJJ9sMem8VqXsrLkzDPUQVFnUQxOW4fbW9gLxjv0bSQYpVp3vADtDTCcqVlZpK8+U6EgEDlZ3i1Nq9W47RDQ3frBA2Lc/EZ8yeAoqlOAcodjkISnWxsAYlk9rBLmzZiyFFUrK6lakM5HAOBB3EKILDt4kg5TwMZrj+AzM6lJLlJYasAT7R4AO7blucczgbjOImcrKPCjwgsNMoP8AyWdOHKA85TJIIcvcvr6RcrR3aRKB8aQL8X+DcIGLJz33+e1g/lAvoKPYYw5JIATLWOJAJ+I+caBhkmoTKEtGf+J4XBZgdspL+cIuGoQTcZlD8xcjyFodezHaVQV3YQAR7ObwjqNvdtEnwqbLVNpHdNh6ZcmYFzAJwJSEEEF3sBxJgdIkJQSKiXmXbVSklHEeEg8LQ7idMRO+8qTKWrK3hYkC+js/kxhW7V4rKWVTENmckhVn5DnDF40ISUn0ZPLKSqJZkKSZYSkJCUuQnUX3u5J5m8UKeryqA0OYB+pb9ID0WOyEjx94CdMod/h74I0VRTVCjkWoEBzmTbz1j0MbhX1POnyv7DCqsBAZw5cajVvQuSIF9owqZL4k3YbML++KlfVkuxcPo/X3PHYxFQysNSQ/ItDKAKtHhCKiTkUn2dCbaRYk/Z3JIH8RQ5Wt7oOYfV5EsEgvyEXO/mbBhwaFuJtmWqwSTNTZRB2JB+If4CLtP26q6MCRNachKWQ5VLtzKGzNzDnjAVdaVoBST0FvdAyeSSHDvqHAPk+ivrdoTKhtUNaO3NTUzUSwsSEF0tKDFiN1FzruGhRxKeorUFqUopJBKiSfCW3MS0FGpFRJGoUtLbE3GoN0kbg+/WGv7VeyaqWoE1v4c0uSOO/nGejLFfD6tSUi7AEs31x+BjtVWzFnJJe/HnFSsIUXToAw+tz9c4+B0B290cEno5rVrNzYQ3YNIyJlobVAPC5ub9YUqlD6HWNBXIIn5UOCgAE7aCOiqZjA3bTDCyZ4HBK/+Kvl/thg+zaml1Uoy1B1o4h/Ds0fY3MGUosoEGzW0gJhtcac56c92o2dIA/zGTx8lRyycWbFT9mAj2JPvSH6X+LQv4xVGnmqyBiAzWLHe8DKP7Q6spKFLSot7WUBSejW920Uqie8slRD7OFO/XSBh48Yuwnmk0MfZzEFzEkkkkLL+bHUwbxjE0GWRnysxB5jqYEdh6P+Cp91P7hBGvwncC8HJHRdAnA8RBWZkxfjYgDQAcfOL2KV4WAAo82P7wJrsOmqLABuLRbw3AFFszvApNGyaeySRM2sTFqnSQYL0uDhOsQ1shoMWR6iFntxPRJpVzFPbKGH4iSwHSGBJhL+11zSygNDOD+SVkRhz0ZtOxBEzMWZRLjTgx6jSB5nkEsTwiutDR3TSyosNYGVvQUJb2GcLBCfDqden0PeIaaSWqcUpJCcu+5gJTyhLAKil2FnGzQUp6tGqVMbakfq8TSx5uWkWxnjrbDFXQKlIKlT2SOJ+toVqbFpK5wQEqXr4jx4gH5tAjHcYXPUQScgNgd+Z/Tb3x12YlpFQkrLJCVHpsIZOLUG36Exy3NKJZxwl7Brvw5QawfFEpl90mWAFC6xqTz84DdoaxK2CS5HrEGC1mUgKDgH3R3hydbC8yK7GgzXLOwIbziaQolOUe04y9XiPHMVpkyk+LxkgsEl8p104bHlEWB1PeHNLIUQczGxcW04R6Kkjzx97PS0AIKwSpWgGzcYLzq+WlRF7WsFfIQhKwitWtSZNQJaQkLLJY+JiWOwvoOEHKHFZlPLTJASvIGKl3Uo6kk8yTAbZxiyJpSSBYF/IRxLWQRlLPwiaZSq148wPnEITCWhoXTh81OScVgkKTYKJWHfKSCACHHE6jjG0/aQkVuDInITmtLm2FwCPEege/SEfsJ2QNcGmTVISA+h00sCz/vGsTqgUaUU6ZfgYIQTobM29+LtxjHpbNSt0j8+1xkd0EpQnMA2YBTmwBJJUQb3DAanlANo3rtr2HpyErkJCVFTFCbpObccAPTpCrL+z1KDmmlAHAIUbf8AlMU0ao/hlmZTEDwhiH4w5zawpJUD7YSCOSbXhf7UhCZ+WWBlRYG92829Isy8zInqBKAQ6RZ+L8oL2C2GVzAtSk5kqVlLJChmzAWDa3ipPw5aFJSlL7gE6KYO/ntFupQe6VNlql5UsQCUhfthYISz59nBZn6RdmYgiYTOWClKpmc/2ZgTpyjTOwZRyCgFWZyVlPmnUtw2gniRzJQQWVmA0eKUnvJiws95LUtlAOQkAqV+D2TLyZfFyVyj2VVpJbcFv0bkRHM5M0zsXVoMs5eJ1HpDUkBXCMj+zzF1d4tDDK5PvjUaWoDO8AMZbNIl9OcTIlgRXRWpJttr9dYW+1vaRNKgbqUSAOAG/vEY2krZsIOTpDTOmwHry8ZtM+0iZm2YBm59YI9n+2HfKPeqZ9NhC/miOfjSSsbMvCE77T0lVNLGwmh/9qmhxkzQQ4LjqPlCb9oE0dykOR47Nv4VQ2O2IaoyCpUCbW4xElTaQQqKNL2V7v2+uUQSaNSvZSpWvsh9ASegAjXF2AcCaWjlc6J006050lBBHtBQYjqDEZplBra6R2ziKXM0e8F8DSFmYVcAB7/2ihUUEyWAVy1AEBQJDOCSHA3S4IfiCIv9mZQXOCAWzC/lc+6FZoycGhmCa5pkNfLAIAF+kSyKYsNoaazsikqzyphJH4FWfooFvI+sD/u2U5VAgjUGx98H4+PitheTk5vRxS1Bli6FLGwAfXlvDFgFAhNVKmrSRKmcNHI3PD9o6wWUFAuA3P4cx9Nsesao1KlnKtkk3GzcGOpLgvzaKCYNY7WiVPWJKncJGYKdtXBbfSBaMSWkMAGHSKmB0icrflt6anzMF/u/9J/+36Qrb2GRUPZOXVId8pIDkHQcBBSi+yKWliJpHEsM3ko+z1EUcMxw0qUgoExAsLsbcecEkfaGpJfuUl9HUbe6EvPjKf8AnyB7D+z/ANxClS7vqTcnqTcxSxOp7y82ZlD2AIGnPXyirK7dzZoIEpCQ5daiSB5bmF+txG5yZnJuvUk9RoOQYCM+a+jY4JXvQ5YdWIJZKlEj82a3RxHGKzlKlrGUEsfrQ3+MZVgnb6dImEzJaJqCWIdQUA+yi4fqPSNLwzHKSulPKWQpryz4ZifIG45pJEOg37J516MUxmnUFnORrZt/KwEEsCaZlStSglmDkAEDyit2pky5U9aJRUWLMXttv9fOWlpJjpVLSpZSBmCQTtd2GgMcu2Y2MkrBJImFJVkTvfUHhaKWGUC5i1yBMlqlSywVoVbgNtz+cdpq5igxRmALssFwBxJ+cDsdxQLOSQgJOilpsVP+FLbM7nl66zlRFiWLgESjMUpKfCQkukX0BJb0tF2YEhSSlwWYgjcQuSqQulPMX21gvVTipyNAT1f4+UcnYJdwAd3UpIbKTb9DzjXUrtGO003QjkfONX7J1InyklwVCx5HnzaMaoYnZ7Mrwg5XYnQcddOcYx2rxhc6coqJZyw4bN9cIfftQkFM2QgObLWW/wDECEyvw5VR4heaB4m/GB+L+4bjcX4unJFtWUePkjGVMVgSYJU6VAOFH5R8wkpYh1kOP3jigrSV5SzKLQvg2rKJeRFS4jl2Wx1ck3GZJ1H6PvEHb7GZcwpRLUbHMbM1iG6wNo5JCrwPxuWpU5kIUSBfKCSedhG+O3dCvKiqsH0pzKbbeCVHiqpJAYMCdm1sRzBtbkICrVlfaKxWeMVc6IGr0OUupEyYmYLhIUCFZiWUQ+YknNYeUc9rKZCci0H206DRL/XnFHCMYTJSUn2SL8/RIPvgNMnuu6lFIuAT6CClNUckkqRfrq/NqXUwBIH5b6vo97CJOyJ/9XLJdrv5gge8iBFVNc2gvgctUtBmOxUzAakA/r8ITlybDw41dLrs08rYsxHRJJ9Yp4xToUkBaT/Sr8Sf1HL4RYp68zZSVBwSBZzwBLH5QPqlzNFKufrfSGSdKzlG2LtViSqWzhRBOl3vr6RSqsWnKmIWpRWkKSU6WJNrAMbjrpDCrs8J5QxIzFQB1Ds7KHCC9d9mUyTLlzQQpk3T+RRAynmxcE/1QMJuS7ByQ46ooYNUMyScpN+UHEpUf8wnKWULZSVqKQEr7sApSoah3uRy0bi8ElYgU2UsAjYkA8t+EE5UdF62Q1qgXvaKiqkOkbM/o/6Qbl08orMol1kpAsoAKcWzMz7QPxPB2mqGiQVAW0c/vHj012e4pJ6RBh1QW1s8F5FOFEKUstskDTzJDmKU7uUkoCwFhanHwHAGKiKkCYMyiU9dIbC4sXJqW0LeKU5TNmIysyzvsS4LdIiFKtJStLpIIYh3HntBfH6kImBSCFOPa1NtoJdmKbvyCQWfQptbnF0Xas8mcak0HeyeCpqF95VoTMIAAJFy25I5Q9U2IU9OMrJSGNgALDpCzXYoilluCEtzaM3xntCqYTdwVFiDGO2ctdm2y6+nnnKyVAuGMIvabsyJalGUkBJJNue3IW9whFw3HZiFBiWSX3840XC+0aZyMs10k6FYbXcPqP0jla7MdMSJMwd+EKSxvcb2Oo3ETzpPgOvLyhgreyWWaJ6Fhadx19zRQxEjLbcG0Ng7BaA9JYdIb+w2KdzMKCWQq+tgYVaEOTpFoDKTxaOySUY2xmGDlJJBzHsYFTVFT+EJKEdN/U3gRJaXMSc4BCnASAS4+EcqpmCVEgMCRxc7/K8UxJYpZWpfN0joJ8VZmWS5ug3i+CUlQszT3iFEuQkhj6gt5cYoT+xKPDMppwcXyzN23SR8DHVPPXo7v845n1RcgWUkt6R1A2VcSn92oCxmAXA2I4/p8IHpC5irkl+Fh6RYmS86n/HBqikJbM4e2g02cj60gFBR6GvJKb+wjY+P46t/DLfr3aH/AFgZF/FZmeatXFVugsn3NFExjQo8Bj1S+UctHzQOzSxh1N3kxKNib9AHMMtXTZUuA44wEwFTTRzBENQGZJA4RNlm45I/hdggpYpfrI8GxRaElIsnz14+nwg9QTjMVlSc00jTKWHB20hQWcg1DOxf9oYcBmLQnOghzd3ZvMsIszf4R4Xt2WaHEp8tWYzFlQUk93kRkUD+FJHiCtRysXOkbbQVqFSg5cFme7ixD+VoRMIxankSlVE9CVTSCEhISSpxe40HE84vS6ioTTpnpAaYnOtmKkElRsk6pysOUZj1phyjYCT2PqVrm2ySkzlFJKic6SVEKypcK1Otw55x5UVQlqyCUhQQAl1EOcoAvGiYbXBMhAUpJWzlrs928tIWq/D6VUxSii5LnaOljvoFTrTE5Qlz1KmBa0m6zLSCRm5XZzxIcOY+xLG8yu+KA4UlShzTlf1IMXcCrEZMi5d3cbl4o4jKEyap0qSgl1DiXfSzDl74k4zfbPRTgr0UiES1S5q5hWpIJEtmAKjmIN2uq77vCri03xkpASVbAWHpDZ2krpMxITKIBDuWa+78OrQpGUUF1EnkbhuIIZxzAg+L7kwE1VRRZ7P4F94cEhV3cKfrGkmlFPT5JXhZOu/rxhU7CkmYopIIKeF7cYeJstwyt+AhidolzKpmdqxIheZQz6+0xbW4JBD+UJ+KTUlko/CAHtoAAHYXLAX+LxomO4SGUU+Ijhf3JDDzPGM5rZBCjaGqWqJ3HdnFDVGWp2sQQRfQ66Q2UOILnZOCEhKQXJa9y+pvrCgJJjROw2FqKcy0nKGYtr04xjeqOS3Y8YehpIB/L8IzepnBWa9y9o1elp/AeDMPoxkVbRlMxQcBlEMOvvhTm4dFWHHHJaZDhhKSVKBHAHfnFlc6/wAYhlPm8VgIsd1nPh0hEsjnJWWQxRxwaiTqlBYIIzKITZ9Q4cDm0SUtElP8PuyhWQqVYgOFBiAQGJDhhwgdTVKisAi3vDeUHJuKJppkorzFN/I218vh1j0WrdnkJ6LlRgvdo74nKgJzEqHubjygNLkrUrxSixPtZkFQJLDMgFxfa530vDxWzRUyjMy+CxSlTjMG1Y+nrACTXgLeWkODu6m9dT1eBfL0FSBCcHKz7QDHV4vTqE01POWoh8pykcTYcNzF2oXlGazqdyGgR2urT91KXsogPa7XY2jTujO5yogMSrERqS1jbrASMCnZakEyoSlQdISpSugH6sPOG7GOxUqajPSgomAP3ZLpXyST7KuGx5awB7Aj/wBSocZSgH/uQfgI0ikxBI8JY8bM3ueMooxwTiZThkgpUSQxBKWI0O4I2I0gqnEMtmc7bQ8docCRUh0kImnReoU2yuf9WvGE6VgCxMOckEWYa+sTtQlO8nRT9oY6x9k2A4f32fOHBNswYHpxg6MF7svMWC2iEhrcydB6vEGH0vd2S7ndyTfcXiyacqsmzavx5weXyY1UdicXiyu56OqGgNRPCfwJ8SzwSPmdPOGtVQZvgIyoFmGpGwHKPezNMgfwx+L2j+Y/oNoNT+y13ST6wzAvryfbB8mX24rpAKZTAMElYB0Dvb4wapZCQgAk2H1tF7DMDyl1XMG0yANoa2SmU1FHLCCpmhVxOdUL8KVHLb/EPK5SVJASPZYs5Pqd7fKKNYhCXGxY35/QjznJo9VJMRqbDSi53iCbR5iUgnl/Sdw/A8OkMddk2L9It4BhmYhZSydg7v1g8dyMyOMFZc7C4N3SStQYmHZFCFi4tvtFKhl7QwUcktD6rRBKXJ2A52BFjlAbYfWsJ2K9icyyWUFdHHrGtmUAOEddwMyTsH9TaOBMkwvsCArNMch+DCHWkoUoASkCLPa2pKE92ktmDqILFtAH2e9+AMc9mqgTZTF8yLEvrw90cFWrOa6XllqJ/KbxilROOdRIGpu8brjEgqlLSPymMNm07LUNwSHaFZukV+J7OEAK1b5RLmKEkJPmIrzUZPxD4+6PJ0xWX2XDan9HhMU2yuXQLqSASxYj6fnHcuuVMAzLDpUFBJFnGhiJVMSjMddXgbNQQY9G2jxZU26HVHaeZkCZmnEb+QId+cBjOCllTqAUdNulgwgPImKJFzqPiIJyJjH2Q1jroCHHxjUzGNNNMzJAcEc9Q0WMwUCNgLdYEUiVEh2A2Ag73TI0v9aRoSK6KsDwtfZg0c1fdzU5VpCgdlD4HUGIqhN+G8QIXflHGFShwQ09XJmygVS38Qe4CgUlj0Pq0OilLZK5YTMBSFFKkgliHH9Ts1ngDIUT+vwhimLV3csosoJALcBCMk+LLPHSaZJNmkoCsvdnhAipolzHIBfXnaDMhAd1HN1iCtxGXKUleZSjchCA5Ya5nsB1iGT+SWixPggPMlLypXkKczh31YP5GxgphlF3iszsFkjTRgD7x8IYMKTKqJSlICh3U51yZiWUgkEG3C59OURYoPu0ibMlgBaEJyP+ZSsoN7WCj6iCjid0wJZVWgdIKpSkkuA+9jGn4bPSuWlSS4aMiw2VNqKeetU9byvECsJvmdkkD2VWdnLPB3sb2jWJJlEOpJ9x/d4qxfV8STOrXI0hSwI87yFJeJrUXVYRJ/1gfmPviiiQU5NaooZxpoOKrJfnv5iBtZJBOUqc7/XCBoxVK5aFosCHtxAZvL5RSk4mSvKQb/V4hlFHqR/QlRUOebk/CLnpDfSS0jwhrbCBWDoSnMp+AJ6CO1gmYVIDg66atDsUaiS5nznX4HKeZlVDTh0x9oSELI1v9cd4N0mMJRLKlHwjUvpy5QQpxaGtF7+kehY4trCJW/aFLQ4QMxux2fbygBT9uJ815K8oTMsV6EJPtDzHh5QEsij2HHBOXoM4lX96srN81wP6R7PS1+pMW+yNZ/EOmVQILaOPjASSoLcFQD/XnFrCqhilSQQlNmI/Dudrv7hGwmnEbPHSoccQmDIo8AYwyump7xRbVRPvjTe2OLGXSqIIBV4R5/tGToQk3JMBk/AvGVWySXNSSLMegMVsZmqSlW4bzgzQ0cspYlWb81t+TafTwK7RYapEsn2nIAUASG/4mBjD7DZZVxZVpjnkpI4D10+UUZlPrFrAl5ULQbtcD4xxMVeLmeWU5ctj6fGCkkhIJ0GUXPl9DrFdCDsPdE0uiXPmJlI3NzsALOeg+UC2ohwg5B3s3I7xC56hYqyS+QHtHzLDyMHloY34frEs2WiWmXKl2SgAJHzPM6x5Uezfr8IyNtbClV0gPPR4jwe0VMhgrTSe8UEk5QPaPKPMVw/uhmzZpeymYjkYK0Dxb2D6dYduEE6/E8qQNoXvvTqATublosTqNaiFH2dzrEnkST0W+NBpWyaTMM1fiUrJ+VLuYbzRU9XITKSe5WgKT+IpUlWoLEKB5g8YUkYhkLSddHZovYWkma8yYpzrlOUf48oRBNP6j8m1sZBh8yi8cqYJudJ7xgWy7hi50GvKJ8TUqopysWBFwbezdoIUwSSlWcggixVa3VPPc8IGYlTSDUJVITMUnM8xIJUjfQPYPsPdD44pzdsUpwWiHH56kSBLShKEpICgkBAfi9rmFj/r6qdXeypQm3Ypcps2oLO/kYea+pFQkpSnKCXJIDOOAUCPdCL2rm9xlSllAjVICQ/NKQzw7Hj4yEZJ3GizV/arIKbU83PwUUgeoJPuhXn9v6hSiQZaQfwhLt6l4VsULqzWvwikRBuVEzVD5heJSUoTK7tiLllPqeflBenpJUxQWQpINwg78y34fjASb2UnSpx7wZTnIu72D25Xg1QqKDo5G/whLrnTHxnPhroNK0Ys22Ui3lE0iizJVuA12fXlFamWJhdSEgs+jepg7IZMkEWe4+VjDnpCk2nYNkSpmgynooj3GKuLAKSpEx9LMWL/ADHIxaqJSFIQVKCS2txd9oH1l9FFVva4xHnmq0ehijsXUoYlO4vEglqtlDl7DjufhB2jwDvcqsqiCcpIBdL6Hpzi9h2Bd2rMS+W428Q1cfLnE1Mo5JFCmmlLONR6xcNcrMH9m4aPO0s37vMTIlplnKzqWCq8wFYSlIbwsQMx3gX2gpJyJcuYFoyTEBaU6EPr74N45QFKcZl3thU55ElOYHVzzFrwmKQ1neCFLVd4koXdrj5xEZB6w2TszHFJUEsImnIFBrWNvo6QTmTHB8Oo0IsRwIgNhk0IXkZwvzZuXnF6bU8AALvYJ+AEPUk0IlGmLmLU6UKK5TB3Ckm7HW39JbygLlUpTKWQ4cfGDtSoKKmFydrwJqaJaUpUQ1yEq4tcg820jeb6A+OPZckySFAFWos3HSDuEqEsMLFRdR4gaAe8+cBaWmUti7MFLboUj5wWmUCwpnLWu1rwu7djOtB2fOOWykgjUAbHjEYXmFnfhuR5QNqZM5DAzDlIuNP8xPTTCkZiAwGvDz+UUQkmibJGpBSgp/Asj8wHp9GJ0ZZgVLWHSoMR9bg+9o97MzAunzK3Wt362b4RYo6cFZ46NCm+TKFGomd1eHLkzVS1apLggHxA6K6EfpBjDsQW2VVh0/WHLFezYnpSXyzEWB1cHY9DfzMDkdkz+JXoP3hE4v0NjNeylQyZK1uSUJ1sz+p0grOwKU+ZK1skBTFi5Zw/HpFZfZxaSybjb9xBBaVISkEkqAudgTr1POBgpXQU5Ra0V5SMqWmKzbs176vwi+iYcvhKggDQftAaQlS1HhDThNKUpOlmdxaKYycSeUbBXeFXsKBAF0DXqOLbiEHthUoMwpVqE32fhY7/AKRoHaOjQRnCAlbhynRQ4kcYyntjTlM/MRqB7usHBpsDIqQE+9MdB0YfEhz6xKaz+iV5hX6xTJeLUmrYAZRaGImf+GyduMXPfqCUIKkJzKUteQJzBwkfmWQPeAHJaFunXnSFJQUKB0JcW4HcGGebhkipSqY5CmzEgvmZrEG1tbXELGM1MtaO7Qlih8qncvqSdLRNkq7Q+MWtM8nYwAkjL4tAGcubPaHCTm7lGcMrKHHlGcYLXEVMosCcw1t1jTalTw59WIu3QDqZCciio2BcCBdFiGZaUIS5J4sAOvCJsenM44iAWFZgSoW58oizQ+x6WCX0GTF6GrRUED7wVOoyzKUtKbt3ZShKSFDV3LXvB+TjHfLSFJyz2CZgZgVpcEtzDQHwLHJgUEBRKXcsogWvxg3h2FGapUwqTJmpcpU2YF9cwLD0PGC5OdRSo5RUbbYOUtK6xRqJecJQAyiQAwZJLEZksGY6xT7Uy5k0GbYoSGADeyPygD2RptpB+gmSyZwqF55ivCANGFwwI36RRql+IAcfdBvE1/T0C5pP6ozygCTOTkBvY/4hsXQJRqW5wFxuSqTMUApYT7TagA6WAdho/KCEmeJqAQXtsQY6cdWdCX2oEY9NEqZLUkFTbC3lHVDMXUF1AJubA6xW7RLSlUsBL2LK/b5wKn1qgAlKiA7WN+Zgl/KAf9MbEUyJawpSyMpDBKcylE6AAa+cEKekRPE1AlkK/nplzE5VEJBQpSLkKGrh3gTg1XJRKVLWhWZTETEqBUCNCQrUcnHWI66SqSmXPppyjOQspSkS8gSFOVFytRUS9+RMal+gyb9B2jpJWV9komqOzgIUrL5tFDCD301KVTpmU58xdASJYBIWACQkDwgu1yRfWI5k7PSKIs6Tb2dmiShXPEgUxQ5ShyoIASQfEM6gGzMQxVwjk70jWndgLFJ5QskLUtLkAm1tjHVdWlMgX9ttN4H4kolWRUxCmPspvfyeIq6lIQASzc7ehv8AGDiqTQMndM0fBaQGjp1JvmQN9yTm98MNJTCW5FydTv0hf+zZeWhR3gHhWsoZtCeW7vxgnjGNiQnPkzuWF2D63PSFJU6Dc7QVCiOusWDOBIA+rbwBwTGVT1hK5apS+7UQkgjMkFnTmALPBkSQwgJJo5NM9XPd246xQxBAyFaRff6aJqutky5ikrmIQbAJUoB7cInRJD8R8jBRtPZwDwopKnBF9H+cEZk5Q0cPYdWc+e7cogpsKSqeuzBJB4Dy+t4uLpyykksgqDHmHY/XCMmm1QzkkB6+onJRmKXS5SoC7cC3BoR+1EgzMtiG4DjsOsaBVzVIJSD4hcpN/CCQW6EP0VC3hdcmdULBYgKsG4Q7x47J80tGarojmypSSevzYBuenxi/KwMsHUp/6ZZUPI5g/pG/YPg1OLlCTuSQIYZclAACZdtrCKGqJrMg7EziqXlKWKQxc3J6HS0VMWopySWClh9LkjyNx5Q84fQy0kry3Zo+nKC7ZQYmhT0ynNd2jNcFwooniaSoB3yq19Yeps4ZdRvAftLJWhJU6fP6f0ij2frFz0LSpsyG00IL8YbLqyeCTlRBjEpYVmN0fmF/Xh5xUEhwchF9oNIqcpY25G7xMcFSohUpkq1y7eXD4dImlsuguOgVhtFOQt0i54nTiesMCqxYsSpKXuB+sWcMwOoUpmbr9Xhno+xcr2pqlLVuHYP5Q7EmhWSS9gajn94g5UBKE26mIPuXiBJ125Q6LwdKUskWG0BMSwo/9sgHc7+sFKLlsyE0Z39qNCQmVPSCCl0kjgSMpcc3/wB0LPZXHck1phdK7X4+ZsI0zF8OVMpKhCySyCQOaQ9n5iMKnBlHi8LW1TCm6djb2pUkzElLP9e6F+VJJV4yR9e4fGLdJPc51Fy1n5bxZTPTOXlKXA4j6vBJVoy29kVLNK1JBCiNAEJ+BNyfKNAwXCZRQhQJcEM6rC938OUl7a7QDk4PLmoyImKS5AJDlx+VPLid+cF5VPMQnICCknKEtoAGAba/wgqXsG2ghjfZ6nm1UuZToWoJWDOQFfw1Nf2TYeJiWN79YL4xiSMzmUUqIy2vytq3lA2no5iUtoCxsTaK9bMCV+JaeYV8XFx1htpLSB9lU4akLzqIUpnCVJS7clkOoedoW8eMtbpIKDx28xqOt4OYtOBDJUz6FwWOgUFAkG7XF2J4CFSoqjNF3Cxy1axDPqNRyIEJYY0dliUUiZb3BVpwcnbWGQ0qKqSmUo5Sguk630LjcNCh2WpGlakOXGZn5sBcPDVh0rIXfqCP13hTi29HWl2cUGB/dJqJveZsqVBgGACupJd4YE4iEsTqxyjm1orYtMlKkKSpRD3BBuCLgwP7LkT1CauY4S4SkMQdiSflHPnYyKjxANR2fqVKOaUFlZWStiSrMQR4s2VIbUFNttob6eR92lSpecLISApnsRrfhF3EKooTZuW8Ly61TkqF/fHSlJ9oBKK6GRNYkgvYteIl1P8AD8exU7eohbq8Ry3AUOJAJbmWu3OANZjkyYcqXsb8D7tI212zUm+grjdaCpS06BJubEFuMZ7gVcZNQhZJ9ok8wWeGWrqlGUtKg3hNw8KkqnBUSHt9Wh+KqtCcvdH6JwCrQtCTxALQwiEn7OqcmnTmd+sOXdmDkJEdfhTrFemnsoGJcQ1TFOVtEOMtmI3brHiJpSxDW4jziXsdWhK0KcBK/DfYnQHz9xgR9pP8+PsD/lI/vHyime4kuLUzQMQpwDmZr+nuNou4K00uFOByI+UVMa/lS/7flEnY3+QPP5wuG3RbP+bHzC5jDKdoJoVAGj1gzT6RQ9EUv0mWYFzkuYvVnsmKuwjkdH9B+IYSO5msCVLQpPqD+sfmXF6dUucpKgxSbx+sPwR+ZvtA/wBdO/u+UDJI3k2DZS0sXN4jlTilyAdLfX1pEMn2kwRqdfT5wv2OTtB7CawsCSSSwZ7sVJHpD7RzWR3qkMHAJJ3US/hA5RmmD/zFf/H/APtMaZO/0av/AHPmqNbo5bDk2rkpdKlgeF0qsygeHT5wp4wqXnEmePCv+WsPqwLAnQsdDrA7FP5v1wjz7R/5Un++X8BGSbOAOOiUgKSkA8CLHza4LjXTkIE1M9yeJmK97QSr/wCeeogRL9tH98b6MH3AJMxCAyBpd+dybaQx/dSpLhJSerxVwTbzhmPsq6fKBjs6Qqrp0k5Zg9SWj5EhMsuhRffgfKLeLeyehihhuquogjE3QTlrUvU+e/lHqqVIuSH5RPT6DpFat09fnGNGJixjtcJS/C5s5P6NFnAJA7pKsozqudn4tAfGNB/b80wWGg+toRNlUI6LGNS2lkFkvsHhLrKFUrKssyhDNjHsHqn5QM7Sf6eX/d84qw/yS5V9h9+y7EyR3YTpqY0t4yr7JP8Auf2j4xqUMkI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947203"/>
            <a:ext cx="7078981" cy="548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5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68" y="522003"/>
            <a:ext cx="8425339" cy="635157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Clustering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18" y="1643379"/>
            <a:ext cx="8501751" cy="4389120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cs typeface="Times New Roman" pitchFamily="18" charset="0"/>
              </a:rPr>
              <a:t>Clustering is somewhat related to classification in the sense that in both cases data are grouped.</a:t>
            </a:r>
            <a:r>
              <a:rPr lang="en-US" sz="2000" b="1" dirty="0">
                <a:solidFill>
                  <a:srgbClr val="0B5ED7"/>
                </a:solidFill>
                <a:cs typeface="Times New Roman" pitchFamily="18" charset="0"/>
              </a:rPr>
              <a:t> 	</a:t>
            </a:r>
            <a:endParaRPr lang="en-US" sz="2000" b="1" dirty="0" smtClean="0">
              <a:solidFill>
                <a:srgbClr val="0B5ED7"/>
              </a:solidFill>
              <a:cs typeface="Times New Roman" pitchFamily="18" charset="0"/>
            </a:endParaRPr>
          </a:p>
          <a:p>
            <a:pPr lvl="8" algn="just"/>
            <a:r>
              <a:rPr lang="en-US" sz="800" b="1" dirty="0" smtClean="0">
                <a:solidFill>
                  <a:srgbClr val="0B5ED7"/>
                </a:solidFill>
                <a:cs typeface="Times New Roman" pitchFamily="18" charset="0"/>
              </a:rPr>
              <a:t>	</a:t>
            </a:r>
            <a:endParaRPr lang="en-US" sz="800" dirty="0" smtClean="0"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cs typeface="Times New Roman" pitchFamily="18" charset="0"/>
              </a:rPr>
              <a:t>However, there is a major difference between these two techniques.</a:t>
            </a:r>
          </a:p>
          <a:p>
            <a:pPr lvl="8" algn="just">
              <a:lnSpc>
                <a:spcPct val="150000"/>
              </a:lnSpc>
            </a:pPr>
            <a:endParaRPr lang="en-US" sz="800" dirty="0" smtClean="0">
              <a:cs typeface="Times New Roman" pitchFamily="18" charset="0"/>
            </a:endParaRPr>
          </a:p>
          <a:p>
            <a:pPr algn="just"/>
            <a:r>
              <a:rPr lang="en-US" sz="2000" dirty="0" smtClean="0">
                <a:cs typeface="Times New Roman" pitchFamily="18" charset="0"/>
              </a:rPr>
              <a:t>In order to understand the difference between the two, consider a sample dataset containing marks obtained by a set of students and corresponding grades as shown in Table 15.1.</a:t>
            </a:r>
          </a:p>
          <a:p>
            <a:pPr marL="393192" lvl="1" indent="0">
              <a:buNone/>
            </a:pPr>
            <a:endParaRPr lang="en-US" sz="800" dirty="0" smtClean="0"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59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041" y="383899"/>
            <a:ext cx="8425339" cy="65688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Clustering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498" y="1196340"/>
            <a:ext cx="3875321" cy="4389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B5ED7"/>
                </a:solidFill>
                <a:cs typeface="Times New Roman" pitchFamily="18" charset="0"/>
              </a:rPr>
              <a:t>Table </a:t>
            </a:r>
            <a:r>
              <a:rPr lang="en-US" sz="2000" b="1" dirty="0" smtClean="0">
                <a:solidFill>
                  <a:srgbClr val="0B5ED7"/>
                </a:solidFill>
                <a:cs typeface="Times New Roman" pitchFamily="18" charset="0"/>
              </a:rPr>
              <a:t>12.1</a:t>
            </a:r>
            <a:r>
              <a:rPr lang="en-US" sz="2000" b="1" dirty="0">
                <a:solidFill>
                  <a:srgbClr val="0B5ED7"/>
                </a:solidFill>
                <a:cs typeface="Times New Roman" pitchFamily="18" charset="0"/>
              </a:rPr>
              <a:t>: Tabulation of </a:t>
            </a:r>
            <a:r>
              <a:rPr lang="en-US" sz="2000" b="1" dirty="0" smtClean="0">
                <a:solidFill>
                  <a:srgbClr val="0B5ED7"/>
                </a:solidFill>
                <a:cs typeface="Times New Roman" pitchFamily="18" charset="0"/>
              </a:rPr>
              <a:t>Marks</a:t>
            </a:r>
            <a:endParaRPr lang="en-US" sz="800" dirty="0"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54099"/>
              </p:ext>
            </p:extLst>
          </p:nvPr>
        </p:nvGraphicFramePr>
        <p:xfrm>
          <a:off x="836348" y="1607749"/>
          <a:ext cx="2232000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531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Roll No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Mark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Grade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80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A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70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A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3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55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C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4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91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EX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5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65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B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6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35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D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7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76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A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8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40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D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9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50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C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10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85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EX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11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25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F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12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60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B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13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45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D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14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95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EX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15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63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B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16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88</a:t>
                      </a:r>
                      <a:endParaRPr lang="en-IN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/>
                        <a:t>A</a:t>
                      </a:r>
                      <a:endParaRPr lang="en-IN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19600" y="1306298"/>
            <a:ext cx="433578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B5ED7"/>
                </a:solidFill>
                <a:cs typeface="Times New Roman" pitchFamily="18" charset="0"/>
              </a:rPr>
              <a:t>Figure 12.1</a:t>
            </a:r>
            <a:r>
              <a:rPr lang="en-US" b="1" dirty="0">
                <a:solidFill>
                  <a:srgbClr val="0B5ED7"/>
                </a:solidFill>
                <a:cs typeface="Times New Roman" pitchFamily="18" charset="0"/>
              </a:rPr>
              <a:t>: </a:t>
            </a:r>
            <a:r>
              <a:rPr lang="en-US" b="1" dirty="0" smtClean="0">
                <a:solidFill>
                  <a:srgbClr val="0B5ED7"/>
                </a:solidFill>
                <a:cs typeface="Times New Roman" pitchFamily="18" charset="0"/>
              </a:rPr>
              <a:t>Group representation of dataset in Table 15.1</a:t>
            </a:r>
          </a:p>
          <a:p>
            <a:endParaRPr lang="en-US" b="1" dirty="0">
              <a:solidFill>
                <a:srgbClr val="0B5ED7"/>
              </a:solidFill>
              <a:cs typeface="Times New Roman" pitchFamily="18" charset="0"/>
            </a:endParaRPr>
          </a:p>
          <a:p>
            <a:endParaRPr lang="en-US" b="1" dirty="0" smtClean="0">
              <a:solidFill>
                <a:srgbClr val="0B5ED7"/>
              </a:solidFill>
              <a:cs typeface="Times New Roman" pitchFamily="18" charset="0"/>
            </a:endParaRP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5061583" y="2967663"/>
            <a:ext cx="472441" cy="3442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endParaRPr lang="en-IN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15000" y="2967664"/>
            <a:ext cx="426720" cy="27977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</a:rPr>
              <a:t>12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08295" y="2619468"/>
            <a:ext cx="453390" cy="3036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</a:rPr>
              <a:t>5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945380" y="2506980"/>
            <a:ext cx="1299210" cy="101205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6366510" y="2384677"/>
            <a:ext cx="678180" cy="646271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7048500" y="2625926"/>
            <a:ext cx="1264919" cy="100119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6480810" y="2555993"/>
            <a:ext cx="453390" cy="3036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</a:rPr>
              <a:t>11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7114235" y="3081963"/>
            <a:ext cx="481937" cy="3442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endParaRPr lang="en-IN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68112" y="3081964"/>
            <a:ext cx="435297" cy="27977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</a:rPr>
              <a:t>10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461139" y="2733768"/>
            <a:ext cx="462503" cy="3036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Oval 25"/>
          <p:cNvSpPr/>
          <p:nvPr/>
        </p:nvSpPr>
        <p:spPr>
          <a:xfrm>
            <a:off x="4896330" y="3570806"/>
            <a:ext cx="1264919" cy="100119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5072075" y="4026843"/>
            <a:ext cx="481937" cy="3442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8" name="Oval 27"/>
          <p:cNvSpPr/>
          <p:nvPr/>
        </p:nvSpPr>
        <p:spPr>
          <a:xfrm>
            <a:off x="5634990" y="4007468"/>
            <a:ext cx="435297" cy="27977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</a:rPr>
              <a:t>13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97537" y="3678648"/>
            <a:ext cx="462503" cy="3036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</a:rPr>
              <a:t>8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644640" y="4104206"/>
            <a:ext cx="1264919" cy="100119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6710375" y="4560243"/>
            <a:ext cx="481937" cy="3442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endParaRPr lang="en-IN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277099" y="4635826"/>
            <a:ext cx="435297" cy="27977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</a:rPr>
              <a:t>7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057280" y="4212048"/>
            <a:ext cx="275064" cy="3036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chemeClr val="tx1"/>
                </a:solidFill>
              </a:rPr>
              <a:t>1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83035" y="4256605"/>
            <a:ext cx="275064" cy="3036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Oval 34"/>
          <p:cNvSpPr/>
          <p:nvPr/>
        </p:nvSpPr>
        <p:spPr>
          <a:xfrm>
            <a:off x="6236970" y="3291457"/>
            <a:ext cx="957842" cy="8127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6351270" y="3462773"/>
            <a:ext cx="354330" cy="3036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Oval 36"/>
          <p:cNvSpPr/>
          <p:nvPr/>
        </p:nvSpPr>
        <p:spPr>
          <a:xfrm>
            <a:off x="6757035" y="3568750"/>
            <a:ext cx="354330" cy="3036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50463" y="2308860"/>
            <a:ext cx="417197" cy="213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FF0000"/>
                </a:solidFill>
              </a:rPr>
              <a:t>B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511768" y="2179320"/>
            <a:ext cx="417197" cy="213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37142" y="2403593"/>
            <a:ext cx="417197" cy="213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FF0000"/>
                </a:solidFill>
              </a:rPr>
              <a:t>EX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36781" y="3553051"/>
            <a:ext cx="417197" cy="213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FF0000"/>
                </a:solidFill>
              </a:rPr>
              <a:t>D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78891" y="3098557"/>
            <a:ext cx="417197" cy="213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FF0000"/>
                </a:solidFill>
              </a:rPr>
              <a:t>C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11438" y="4142058"/>
            <a:ext cx="417197" cy="213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FF0000"/>
                </a:solidFill>
              </a:rPr>
              <a:t>A</a:t>
            </a:r>
            <a:endParaRPr lang="en-IN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68" y="438251"/>
            <a:ext cx="8425339" cy="76356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Clustering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18" y="1590039"/>
            <a:ext cx="8501751" cy="4300221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cs typeface="Times New Roman" pitchFamily="18" charset="0"/>
              </a:rPr>
              <a:t>It is evident that there is a simple mapping between Table 12.1 and Fig 12.1.</a:t>
            </a:r>
          </a:p>
          <a:p>
            <a:pPr lvl="8" algn="just"/>
            <a:endParaRPr lang="en-US" sz="800" dirty="0" smtClean="0">
              <a:cs typeface="Times New Roman" pitchFamily="18" charset="0"/>
            </a:endParaRPr>
          </a:p>
          <a:p>
            <a:pPr algn="just"/>
            <a:r>
              <a:rPr lang="en-US" sz="2000" dirty="0" smtClean="0">
                <a:cs typeface="Times New Roman" pitchFamily="18" charset="0"/>
              </a:rPr>
              <a:t>The fact is that groups in Fig 12.1 are already predefined in Table 12.1. This is similar to classification, where we have given a dataset where </a:t>
            </a: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groups of data are predefined</a:t>
            </a:r>
            <a:r>
              <a:rPr lang="en-US" sz="2000" dirty="0" smtClean="0">
                <a:cs typeface="Times New Roman" pitchFamily="18" charset="0"/>
              </a:rPr>
              <a:t>.</a:t>
            </a:r>
          </a:p>
          <a:p>
            <a:pPr lvl="7" algn="just"/>
            <a:endParaRPr lang="en-US" sz="1000" dirty="0" smtClean="0">
              <a:cs typeface="Times New Roman" pitchFamily="18" charset="0"/>
            </a:endParaRPr>
          </a:p>
          <a:p>
            <a:pPr algn="just"/>
            <a:r>
              <a:rPr lang="en-US" sz="2000" dirty="0" smtClean="0">
                <a:cs typeface="Times New Roman" pitchFamily="18" charset="0"/>
              </a:rPr>
              <a:t>Consider another situation, where ‘Grade’ is not known, but we have to make a grouping. </a:t>
            </a:r>
          </a:p>
          <a:p>
            <a:pPr lvl="8" algn="just"/>
            <a:endParaRPr lang="en-US" sz="800" dirty="0" smtClean="0">
              <a:cs typeface="Times New Roman" pitchFamily="18" charset="0"/>
            </a:endParaRPr>
          </a:p>
          <a:p>
            <a:pPr algn="just"/>
            <a:r>
              <a:rPr lang="en-US" sz="2000" dirty="0">
                <a:cs typeface="Times New Roman" pitchFamily="18" charset="0"/>
              </a:rPr>
              <a:t>Put all the marks into a group if any other mark in that group does not exceed by 5 or more</a:t>
            </a:r>
            <a:r>
              <a:rPr lang="en-US" sz="2000" dirty="0" smtClean="0">
                <a:cs typeface="Times New Roman" pitchFamily="18" charset="0"/>
              </a:rPr>
              <a:t>.</a:t>
            </a:r>
          </a:p>
          <a:p>
            <a:pPr lvl="8" algn="just"/>
            <a:endParaRPr lang="en-US" sz="800" dirty="0">
              <a:cs typeface="Times New Roman" pitchFamily="18" charset="0"/>
            </a:endParaRPr>
          </a:p>
          <a:p>
            <a:pPr algn="just"/>
            <a:r>
              <a:rPr lang="en-US" sz="2000" dirty="0">
                <a:cs typeface="Times New Roman" pitchFamily="18" charset="0"/>
              </a:rPr>
              <a:t>This is similar to “</a:t>
            </a:r>
            <a:r>
              <a:rPr lang="en-US" sz="2000" dirty="0">
                <a:solidFill>
                  <a:srgbClr val="0B5ED7"/>
                </a:solidFill>
                <a:cs typeface="Times New Roman" pitchFamily="18" charset="0"/>
              </a:rPr>
              <a:t>Relative grading</a:t>
            </a:r>
            <a:r>
              <a:rPr lang="en-US" sz="2000" dirty="0">
                <a:cs typeface="Times New Roman" pitchFamily="18" charset="0"/>
              </a:rPr>
              <a:t>” concept and grade may range from </a:t>
            </a:r>
            <a:r>
              <a:rPr lang="en-US" sz="2000" i="1" dirty="0">
                <a:cs typeface="Times New Roman" pitchFamily="18" charset="0"/>
              </a:rPr>
              <a:t>A</a:t>
            </a:r>
            <a:r>
              <a:rPr lang="en-US" sz="2000" dirty="0">
                <a:cs typeface="Times New Roman" pitchFamily="18" charset="0"/>
              </a:rPr>
              <a:t> to </a:t>
            </a:r>
            <a:r>
              <a:rPr lang="en-US" sz="2000" i="1" dirty="0">
                <a:cs typeface="Times New Roman" pitchFamily="18" charset="0"/>
              </a:rPr>
              <a:t>Z</a:t>
            </a:r>
            <a:r>
              <a:rPr lang="en-US" sz="2000" dirty="0">
                <a:cs typeface="Times New Roman" pitchFamily="18" charset="0"/>
              </a:rPr>
              <a:t>.</a:t>
            </a:r>
          </a:p>
          <a:p>
            <a:pPr algn="just"/>
            <a:endParaRPr lang="en-US" sz="2000" dirty="0" smtClean="0"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4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2" y="424462"/>
            <a:ext cx="8425339" cy="76356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Clustering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2" y="1462025"/>
            <a:ext cx="8501751" cy="1165467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cs typeface="Times New Roman" pitchFamily="18" charset="0"/>
              </a:rPr>
              <a:t>Figure 12.2 shows another grouping by means of another simple mapping, but the difference is </a:t>
            </a: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this mapping does not based on predefined classes</a:t>
            </a:r>
            <a:r>
              <a:rPr lang="en-US" sz="2000" dirty="0" smtClean="0">
                <a:cs typeface="Times New Roman" pitchFamily="18" charset="0"/>
              </a:rPr>
              <a:t>.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47812" y="2912503"/>
            <a:ext cx="4757946" cy="2136141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 smtClean="0">
              <a:cs typeface="Times New Roman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47811" y="2536052"/>
            <a:ext cx="4445525" cy="2371694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cs typeface="Times New Roman" pitchFamily="18" charset="0"/>
              </a:rPr>
              <a:t>In other words, this grouping is accomplished by finding </a:t>
            </a: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similarities between data according to characteristics</a:t>
            </a:r>
            <a:r>
              <a:rPr lang="en-US" sz="2000" dirty="0" smtClean="0">
                <a:cs typeface="Times New Roman" pitchFamily="18" charset="0"/>
              </a:rPr>
              <a:t> found in the actual data. </a:t>
            </a:r>
          </a:p>
          <a:p>
            <a:pPr lvl="8" algn="just"/>
            <a:endParaRPr lang="en-US" sz="800" dirty="0" smtClean="0">
              <a:cs typeface="Times New Roman" pitchFamily="18" charset="0"/>
            </a:endParaRPr>
          </a:p>
          <a:p>
            <a:pPr algn="just"/>
            <a:r>
              <a:rPr lang="en-US" sz="2000" dirty="0" smtClean="0">
                <a:cs typeface="Times New Roman" pitchFamily="18" charset="0"/>
              </a:rPr>
              <a:t>Such a group making is called </a:t>
            </a:r>
            <a:r>
              <a:rPr lang="en-US" sz="2000" dirty="0" smtClean="0">
                <a:solidFill>
                  <a:srgbClr val="0B5ED7"/>
                </a:solidFill>
                <a:cs typeface="Times New Roman" pitchFamily="18" charset="0"/>
              </a:rPr>
              <a:t>clustering</a:t>
            </a:r>
            <a:r>
              <a:rPr lang="en-US" sz="2000" dirty="0" smtClean="0">
                <a:cs typeface="Times New Roman" pitchFamily="18" charset="0"/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58" y="2344246"/>
            <a:ext cx="3785303" cy="40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4724</TotalTime>
  <Words>2885</Words>
  <Application>Microsoft Office PowerPoint</Application>
  <PresentationFormat>Custom</PresentationFormat>
  <Paragraphs>866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Cambria Math</vt:lpstr>
      <vt:lpstr>Constantia</vt:lpstr>
      <vt:lpstr>Times New Roman</vt:lpstr>
      <vt:lpstr>Wingdings 2</vt:lpstr>
      <vt:lpstr>Flow</vt:lpstr>
      <vt:lpstr>1_Flow</vt:lpstr>
      <vt:lpstr>Data Analytics (CS3203N)</vt:lpstr>
      <vt:lpstr>Topics to be covered…</vt:lpstr>
      <vt:lpstr>Introduction to Clustering</vt:lpstr>
      <vt:lpstr>Supervised Technique</vt:lpstr>
      <vt:lpstr>Unsupervised Technique</vt:lpstr>
      <vt:lpstr>Introduction to Clustering</vt:lpstr>
      <vt:lpstr>Introduction to Clustering</vt:lpstr>
      <vt:lpstr>Introduction to Clustering</vt:lpstr>
      <vt:lpstr>Introduction to Clustering</vt:lpstr>
      <vt:lpstr>Introduction to Clustering</vt:lpstr>
      <vt:lpstr>PowerPoint Presentation</vt:lpstr>
      <vt:lpstr>PowerPoint Presentation</vt:lpstr>
      <vt:lpstr>Definition of Clustering Problem</vt:lpstr>
      <vt:lpstr>Definition of Clustering Problem</vt:lpstr>
      <vt:lpstr>PowerPoint Presentation</vt:lpstr>
      <vt:lpstr>Similarity and Dissimilarity Measures</vt:lpstr>
      <vt:lpstr>Proximity Measures: Single-Attribute</vt:lpstr>
      <vt:lpstr>Proximity Calculation</vt:lpstr>
      <vt:lpstr>Proximity Calculation</vt:lpstr>
      <vt:lpstr>Similarity Measure with Symmetric Binary </vt:lpstr>
      <vt:lpstr>Similarity Measure with Symmetric Binary</vt:lpstr>
      <vt:lpstr>Proximity Measure with Asymmetric Binary </vt:lpstr>
      <vt:lpstr>PowerPoint Presentation</vt:lpstr>
      <vt:lpstr>PowerPoint Presentation</vt:lpstr>
      <vt:lpstr>Proximity Measure with Categorical Attribute</vt:lpstr>
      <vt:lpstr>Proximity Measure with Categorical Attribute</vt:lpstr>
      <vt:lpstr>Proximity Measure with Ordinal Attribute</vt:lpstr>
      <vt:lpstr>Proximity Measure with Ordinal Attribute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Proximity Measure for Ratio-Scale</vt:lpstr>
      <vt:lpstr>Proximity Measure for Ratio-Scale</vt:lpstr>
      <vt:lpstr>Proximity Measure for Ratio-Scale</vt:lpstr>
      <vt:lpstr>Proximity Measure with Mixed Attributes</vt:lpstr>
      <vt:lpstr>Similarity Measure with Vector Objects</vt:lpstr>
      <vt:lpstr>Similarity Measure with Mixed Attributes</vt:lpstr>
      <vt:lpstr>Non-Metric similarity</vt:lpstr>
      <vt:lpstr>Cosine Similarity</vt:lpstr>
      <vt:lpstr>Non-Metric Similarity</vt:lpstr>
      <vt:lpstr>Pearson’s Correlation</vt:lpstr>
      <vt:lpstr>PowerPoint Presentation</vt:lpstr>
      <vt:lpstr>Mahalanobis Distance</vt:lpstr>
      <vt:lpstr>Set Difference and Time Difference</vt:lpstr>
    </vt:vector>
  </TitlesOfParts>
  <Company>by 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Baljeet</dc:creator>
  <cp:lastModifiedBy>DCISM</cp:lastModifiedBy>
  <cp:revision>888</cp:revision>
  <dcterms:created xsi:type="dcterms:W3CDTF">2016-07-28T11:27:44Z</dcterms:created>
  <dcterms:modified xsi:type="dcterms:W3CDTF">2022-03-01T03:49:09Z</dcterms:modified>
</cp:coreProperties>
</file>